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493" r:id="rId3"/>
    <p:sldId id="564" r:id="rId4"/>
    <p:sldId id="495" r:id="rId5"/>
    <p:sldId id="569" r:id="rId6"/>
    <p:sldId id="655" r:id="rId7"/>
    <p:sldId id="656" r:id="rId8"/>
    <p:sldId id="657" r:id="rId9"/>
    <p:sldId id="658" r:id="rId10"/>
    <p:sldId id="659" r:id="rId11"/>
    <p:sldId id="660" r:id="rId12"/>
    <p:sldId id="661" r:id="rId13"/>
    <p:sldId id="662" r:id="rId14"/>
    <p:sldId id="663" r:id="rId15"/>
    <p:sldId id="664" r:id="rId16"/>
    <p:sldId id="665" r:id="rId17"/>
    <p:sldId id="666" r:id="rId18"/>
    <p:sldId id="667" r:id="rId19"/>
    <p:sldId id="668" r:id="rId20"/>
    <p:sldId id="669" r:id="rId21"/>
    <p:sldId id="670" r:id="rId22"/>
    <p:sldId id="671" r:id="rId23"/>
    <p:sldId id="786" r:id="rId24"/>
    <p:sldId id="672" r:id="rId25"/>
    <p:sldId id="673" r:id="rId26"/>
    <p:sldId id="674" r:id="rId27"/>
    <p:sldId id="675" r:id="rId28"/>
    <p:sldId id="677" r:id="rId29"/>
    <p:sldId id="676" r:id="rId30"/>
    <p:sldId id="678" r:id="rId31"/>
    <p:sldId id="679" r:id="rId32"/>
    <p:sldId id="680" r:id="rId33"/>
    <p:sldId id="681" r:id="rId34"/>
    <p:sldId id="682" r:id="rId35"/>
    <p:sldId id="683" r:id="rId36"/>
    <p:sldId id="684" r:id="rId37"/>
    <p:sldId id="685" r:id="rId38"/>
    <p:sldId id="686" r:id="rId39"/>
    <p:sldId id="687" r:id="rId40"/>
    <p:sldId id="688" r:id="rId41"/>
    <p:sldId id="689" r:id="rId42"/>
    <p:sldId id="690" r:id="rId43"/>
    <p:sldId id="691" r:id="rId44"/>
    <p:sldId id="692" r:id="rId45"/>
    <p:sldId id="693" r:id="rId46"/>
    <p:sldId id="694" r:id="rId47"/>
    <p:sldId id="695" r:id="rId48"/>
    <p:sldId id="696" r:id="rId49"/>
    <p:sldId id="697" r:id="rId50"/>
    <p:sldId id="698" r:id="rId51"/>
    <p:sldId id="699" r:id="rId52"/>
    <p:sldId id="700" r:id="rId53"/>
    <p:sldId id="701" r:id="rId54"/>
    <p:sldId id="702" r:id="rId55"/>
    <p:sldId id="704" r:id="rId56"/>
    <p:sldId id="703" r:id="rId57"/>
    <p:sldId id="705" r:id="rId58"/>
    <p:sldId id="706" r:id="rId59"/>
    <p:sldId id="707" r:id="rId60"/>
    <p:sldId id="708" r:id="rId61"/>
    <p:sldId id="709" r:id="rId62"/>
    <p:sldId id="710" r:id="rId63"/>
    <p:sldId id="711" r:id="rId64"/>
    <p:sldId id="712" r:id="rId65"/>
    <p:sldId id="713" r:id="rId66"/>
    <p:sldId id="714" r:id="rId67"/>
    <p:sldId id="716" r:id="rId68"/>
    <p:sldId id="717" r:id="rId69"/>
    <p:sldId id="718" r:id="rId70"/>
    <p:sldId id="719" r:id="rId71"/>
    <p:sldId id="720" r:id="rId72"/>
    <p:sldId id="721" r:id="rId73"/>
    <p:sldId id="722" r:id="rId74"/>
    <p:sldId id="723" r:id="rId75"/>
    <p:sldId id="724" r:id="rId76"/>
    <p:sldId id="725" r:id="rId77"/>
    <p:sldId id="726" r:id="rId78"/>
    <p:sldId id="727" r:id="rId79"/>
    <p:sldId id="728" r:id="rId80"/>
    <p:sldId id="729" r:id="rId81"/>
    <p:sldId id="730" r:id="rId82"/>
    <p:sldId id="731" r:id="rId83"/>
    <p:sldId id="732" r:id="rId84"/>
    <p:sldId id="733" r:id="rId85"/>
    <p:sldId id="734" r:id="rId86"/>
    <p:sldId id="735" r:id="rId87"/>
    <p:sldId id="737" r:id="rId88"/>
    <p:sldId id="738" r:id="rId89"/>
    <p:sldId id="736" r:id="rId90"/>
    <p:sldId id="740" r:id="rId91"/>
    <p:sldId id="739" r:id="rId92"/>
    <p:sldId id="741" r:id="rId93"/>
    <p:sldId id="742" r:id="rId94"/>
    <p:sldId id="743" r:id="rId95"/>
    <p:sldId id="744" r:id="rId96"/>
    <p:sldId id="745" r:id="rId97"/>
    <p:sldId id="746" r:id="rId98"/>
    <p:sldId id="747" r:id="rId99"/>
    <p:sldId id="748" r:id="rId100"/>
    <p:sldId id="749" r:id="rId101"/>
    <p:sldId id="750" r:id="rId102"/>
    <p:sldId id="751" r:id="rId103"/>
    <p:sldId id="752" r:id="rId104"/>
    <p:sldId id="753" r:id="rId105"/>
    <p:sldId id="754" r:id="rId106"/>
    <p:sldId id="755" r:id="rId107"/>
    <p:sldId id="756" r:id="rId108"/>
    <p:sldId id="757" r:id="rId109"/>
    <p:sldId id="758" r:id="rId110"/>
    <p:sldId id="759" r:id="rId111"/>
    <p:sldId id="760" r:id="rId112"/>
    <p:sldId id="761" r:id="rId113"/>
    <p:sldId id="762" r:id="rId114"/>
    <p:sldId id="763" r:id="rId115"/>
    <p:sldId id="764" r:id="rId116"/>
    <p:sldId id="765" r:id="rId117"/>
    <p:sldId id="766" r:id="rId118"/>
    <p:sldId id="767" r:id="rId119"/>
    <p:sldId id="768" r:id="rId120"/>
    <p:sldId id="769" r:id="rId121"/>
    <p:sldId id="770" r:id="rId122"/>
    <p:sldId id="771" r:id="rId123"/>
    <p:sldId id="773" r:id="rId124"/>
    <p:sldId id="774" r:id="rId125"/>
    <p:sldId id="775" r:id="rId126"/>
    <p:sldId id="776" r:id="rId127"/>
    <p:sldId id="777" r:id="rId128"/>
    <p:sldId id="778" r:id="rId129"/>
    <p:sldId id="779" r:id="rId130"/>
    <p:sldId id="780" r:id="rId131"/>
    <p:sldId id="781" r:id="rId132"/>
    <p:sldId id="782" r:id="rId133"/>
    <p:sldId id="783" r:id="rId134"/>
    <p:sldId id="784" r:id="rId135"/>
    <p:sldId id="785" r:id="rId136"/>
    <p:sldId id="772" r:id="rId137"/>
    <p:sldId id="571" r:id="rId138"/>
    <p:sldId id="572" r:id="rId139"/>
    <p:sldId id="573" r:id="rId140"/>
    <p:sldId id="574" r:id="rId141"/>
    <p:sldId id="575" r:id="rId142"/>
    <p:sldId id="576" r:id="rId143"/>
    <p:sldId id="577" r:id="rId144"/>
    <p:sldId id="578" r:id="rId145"/>
    <p:sldId id="579" r:id="rId146"/>
    <p:sldId id="580" r:id="rId147"/>
    <p:sldId id="581" r:id="rId148"/>
    <p:sldId id="582" r:id="rId149"/>
    <p:sldId id="583" r:id="rId150"/>
    <p:sldId id="584" r:id="rId151"/>
    <p:sldId id="585" r:id="rId152"/>
    <p:sldId id="586" r:id="rId153"/>
    <p:sldId id="605" r:id="rId154"/>
    <p:sldId id="606" r:id="rId155"/>
    <p:sldId id="607" r:id="rId156"/>
    <p:sldId id="608" r:id="rId157"/>
    <p:sldId id="609" r:id="rId158"/>
    <p:sldId id="610" r:id="rId159"/>
    <p:sldId id="611" r:id="rId160"/>
    <p:sldId id="612" r:id="rId161"/>
    <p:sldId id="613" r:id="rId162"/>
    <p:sldId id="614" r:id="rId163"/>
    <p:sldId id="615" r:id="rId164"/>
    <p:sldId id="616" r:id="rId165"/>
    <p:sldId id="617" r:id="rId166"/>
    <p:sldId id="618" r:id="rId167"/>
    <p:sldId id="619" r:id="rId168"/>
    <p:sldId id="620" r:id="rId169"/>
    <p:sldId id="621" r:id="rId170"/>
    <p:sldId id="622" r:id="rId171"/>
  </p:sldIdLst>
  <p:sldSz cx="9144000" cy="5149850"/>
  <p:notesSz cx="9144000" cy="51498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F4D86D-817F-4937-B26E-28A1F1880DB2}" v="103" dt="2021-10-04T05:39:59.3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84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U</a:t>
            </a:r>
            <a:r>
              <a:rPr spc="-5" dirty="0"/>
              <a:t>tilis</a:t>
            </a:r>
            <a:r>
              <a:rPr dirty="0"/>
              <a:t>at</a:t>
            </a:r>
            <a:r>
              <a:rPr spc="-5" dirty="0"/>
              <a:t>i</a:t>
            </a:r>
            <a:r>
              <a:rPr dirty="0"/>
              <a:t>on</a:t>
            </a:r>
            <a:r>
              <a:rPr spc="-80" dirty="0"/>
              <a:t> </a:t>
            </a:r>
            <a:r>
              <a:rPr spc="-5" dirty="0"/>
              <a:t>d</a:t>
            </a:r>
            <a:r>
              <a:rPr dirty="0"/>
              <a:t>e</a:t>
            </a:r>
            <a:r>
              <a:rPr spc="-40" dirty="0"/>
              <a:t> </a:t>
            </a:r>
            <a:r>
              <a:rPr dirty="0"/>
              <a:t>Pyt</a:t>
            </a:r>
            <a:r>
              <a:rPr spc="-10" dirty="0"/>
              <a:t>h</a:t>
            </a:r>
            <a:r>
              <a:rPr dirty="0"/>
              <a:t>on</a:t>
            </a:r>
            <a:r>
              <a:rPr spc="30" dirty="0"/>
              <a:t> </a:t>
            </a:r>
            <a:r>
              <a:rPr spc="-5" dirty="0"/>
              <a:t>p</a:t>
            </a:r>
            <a:r>
              <a:rPr dirty="0"/>
              <a:t>o</a:t>
            </a:r>
            <a:r>
              <a:rPr spc="-5" dirty="0"/>
              <a:t>u</a:t>
            </a:r>
            <a:r>
              <a:rPr dirty="0"/>
              <a:t>r</a:t>
            </a:r>
            <a:r>
              <a:rPr spc="30" dirty="0"/>
              <a:t> </a:t>
            </a:r>
            <a:r>
              <a:rPr spc="-5" dirty="0"/>
              <a:t>l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Dat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</a:t>
            </a:r>
            <a:r>
              <a:rPr dirty="0"/>
              <a:t>c</a:t>
            </a:r>
            <a:r>
              <a:rPr spc="-5" dirty="0"/>
              <a:t>ien</a:t>
            </a:r>
            <a:r>
              <a:rPr dirty="0"/>
              <a:t>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U</a:t>
            </a:r>
            <a:r>
              <a:rPr spc="-5" dirty="0"/>
              <a:t>tilis</a:t>
            </a:r>
            <a:r>
              <a:rPr dirty="0"/>
              <a:t>at</a:t>
            </a:r>
            <a:r>
              <a:rPr spc="-5" dirty="0"/>
              <a:t>i</a:t>
            </a:r>
            <a:r>
              <a:rPr dirty="0"/>
              <a:t>on</a:t>
            </a:r>
            <a:r>
              <a:rPr spc="-80" dirty="0"/>
              <a:t> </a:t>
            </a:r>
            <a:r>
              <a:rPr spc="-5" dirty="0"/>
              <a:t>d</a:t>
            </a:r>
            <a:r>
              <a:rPr dirty="0"/>
              <a:t>e</a:t>
            </a:r>
            <a:r>
              <a:rPr spc="-40" dirty="0"/>
              <a:t> </a:t>
            </a:r>
            <a:r>
              <a:rPr dirty="0"/>
              <a:t>Pyt</a:t>
            </a:r>
            <a:r>
              <a:rPr spc="-10" dirty="0"/>
              <a:t>h</a:t>
            </a:r>
            <a:r>
              <a:rPr dirty="0"/>
              <a:t>on</a:t>
            </a:r>
            <a:r>
              <a:rPr spc="30" dirty="0"/>
              <a:t> </a:t>
            </a:r>
            <a:r>
              <a:rPr spc="-5" dirty="0"/>
              <a:t>p</a:t>
            </a:r>
            <a:r>
              <a:rPr dirty="0"/>
              <a:t>o</a:t>
            </a:r>
            <a:r>
              <a:rPr spc="-5" dirty="0"/>
              <a:t>u</a:t>
            </a:r>
            <a:r>
              <a:rPr dirty="0"/>
              <a:t>r</a:t>
            </a:r>
            <a:r>
              <a:rPr spc="30" dirty="0"/>
              <a:t> </a:t>
            </a:r>
            <a:r>
              <a:rPr spc="-5" dirty="0"/>
              <a:t>l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Dat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</a:t>
            </a:r>
            <a:r>
              <a:rPr dirty="0"/>
              <a:t>c</a:t>
            </a:r>
            <a:r>
              <a:rPr spc="-5" dirty="0"/>
              <a:t>ien</a:t>
            </a:r>
            <a:r>
              <a:rPr dirty="0"/>
              <a:t>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U</a:t>
            </a:r>
            <a:r>
              <a:rPr spc="-5" dirty="0"/>
              <a:t>tilis</a:t>
            </a:r>
            <a:r>
              <a:rPr dirty="0"/>
              <a:t>at</a:t>
            </a:r>
            <a:r>
              <a:rPr spc="-5" dirty="0"/>
              <a:t>i</a:t>
            </a:r>
            <a:r>
              <a:rPr dirty="0"/>
              <a:t>on</a:t>
            </a:r>
            <a:r>
              <a:rPr spc="-80" dirty="0"/>
              <a:t> </a:t>
            </a:r>
            <a:r>
              <a:rPr spc="-5" dirty="0"/>
              <a:t>d</a:t>
            </a:r>
            <a:r>
              <a:rPr dirty="0"/>
              <a:t>e</a:t>
            </a:r>
            <a:r>
              <a:rPr spc="-40" dirty="0"/>
              <a:t> </a:t>
            </a:r>
            <a:r>
              <a:rPr dirty="0"/>
              <a:t>Pyt</a:t>
            </a:r>
            <a:r>
              <a:rPr spc="-10" dirty="0"/>
              <a:t>h</a:t>
            </a:r>
            <a:r>
              <a:rPr dirty="0"/>
              <a:t>on</a:t>
            </a:r>
            <a:r>
              <a:rPr spc="30" dirty="0"/>
              <a:t> </a:t>
            </a:r>
            <a:r>
              <a:rPr spc="-5" dirty="0"/>
              <a:t>p</a:t>
            </a:r>
            <a:r>
              <a:rPr dirty="0"/>
              <a:t>o</a:t>
            </a:r>
            <a:r>
              <a:rPr spc="-5" dirty="0"/>
              <a:t>u</a:t>
            </a:r>
            <a:r>
              <a:rPr dirty="0"/>
              <a:t>r</a:t>
            </a:r>
            <a:r>
              <a:rPr spc="30" dirty="0"/>
              <a:t> </a:t>
            </a:r>
            <a:r>
              <a:rPr spc="-5" dirty="0"/>
              <a:t>l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Dat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</a:t>
            </a:r>
            <a:r>
              <a:rPr dirty="0"/>
              <a:t>c</a:t>
            </a:r>
            <a:r>
              <a:rPr spc="-5" dirty="0"/>
              <a:t>ien</a:t>
            </a:r>
            <a:r>
              <a:rPr dirty="0"/>
              <a:t>ce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U</a:t>
            </a:r>
            <a:r>
              <a:rPr spc="-5" dirty="0"/>
              <a:t>tilis</a:t>
            </a:r>
            <a:r>
              <a:rPr dirty="0"/>
              <a:t>at</a:t>
            </a:r>
            <a:r>
              <a:rPr spc="-5" dirty="0"/>
              <a:t>i</a:t>
            </a:r>
            <a:r>
              <a:rPr dirty="0"/>
              <a:t>on</a:t>
            </a:r>
            <a:r>
              <a:rPr spc="-80" dirty="0"/>
              <a:t> </a:t>
            </a:r>
            <a:r>
              <a:rPr spc="-5" dirty="0"/>
              <a:t>d</a:t>
            </a:r>
            <a:r>
              <a:rPr dirty="0"/>
              <a:t>e</a:t>
            </a:r>
            <a:r>
              <a:rPr spc="-40" dirty="0"/>
              <a:t> </a:t>
            </a:r>
            <a:r>
              <a:rPr dirty="0"/>
              <a:t>Pyt</a:t>
            </a:r>
            <a:r>
              <a:rPr spc="-10" dirty="0"/>
              <a:t>h</a:t>
            </a:r>
            <a:r>
              <a:rPr dirty="0"/>
              <a:t>on</a:t>
            </a:r>
            <a:r>
              <a:rPr spc="30" dirty="0"/>
              <a:t> </a:t>
            </a:r>
            <a:r>
              <a:rPr spc="-5" dirty="0"/>
              <a:t>p</a:t>
            </a:r>
            <a:r>
              <a:rPr dirty="0"/>
              <a:t>o</a:t>
            </a:r>
            <a:r>
              <a:rPr spc="-5" dirty="0"/>
              <a:t>u</a:t>
            </a:r>
            <a:r>
              <a:rPr dirty="0"/>
              <a:t>r</a:t>
            </a:r>
            <a:r>
              <a:rPr spc="30" dirty="0"/>
              <a:t> </a:t>
            </a:r>
            <a:r>
              <a:rPr spc="-5" dirty="0"/>
              <a:t>l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Dat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</a:t>
            </a:r>
            <a:r>
              <a:rPr dirty="0"/>
              <a:t>c</a:t>
            </a:r>
            <a:r>
              <a:rPr spc="-5" dirty="0"/>
              <a:t>ien</a:t>
            </a:r>
            <a:r>
              <a:rPr dirty="0"/>
              <a:t>ce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6240" y="4904232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58"/>
                </a:lnTo>
              </a:path>
            </a:pathLst>
          </a:custGeom>
          <a:ln w="30480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3" y="4114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82296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U</a:t>
            </a:r>
            <a:r>
              <a:rPr spc="-5" dirty="0"/>
              <a:t>tilis</a:t>
            </a:r>
            <a:r>
              <a:rPr dirty="0"/>
              <a:t>at</a:t>
            </a:r>
            <a:r>
              <a:rPr spc="-5" dirty="0"/>
              <a:t>i</a:t>
            </a:r>
            <a:r>
              <a:rPr dirty="0"/>
              <a:t>on</a:t>
            </a:r>
            <a:r>
              <a:rPr spc="-80" dirty="0"/>
              <a:t> </a:t>
            </a:r>
            <a:r>
              <a:rPr spc="-5" dirty="0"/>
              <a:t>d</a:t>
            </a:r>
            <a:r>
              <a:rPr dirty="0"/>
              <a:t>e</a:t>
            </a:r>
            <a:r>
              <a:rPr spc="-40" dirty="0"/>
              <a:t> </a:t>
            </a:r>
            <a:r>
              <a:rPr dirty="0"/>
              <a:t>Pyt</a:t>
            </a:r>
            <a:r>
              <a:rPr spc="-10" dirty="0"/>
              <a:t>h</a:t>
            </a:r>
            <a:r>
              <a:rPr dirty="0"/>
              <a:t>on</a:t>
            </a:r>
            <a:r>
              <a:rPr spc="30" dirty="0"/>
              <a:t> </a:t>
            </a:r>
            <a:r>
              <a:rPr spc="-5" dirty="0"/>
              <a:t>p</a:t>
            </a:r>
            <a:r>
              <a:rPr dirty="0"/>
              <a:t>o</a:t>
            </a:r>
            <a:r>
              <a:rPr spc="-5" dirty="0"/>
              <a:t>u</a:t>
            </a:r>
            <a:r>
              <a:rPr dirty="0"/>
              <a:t>r</a:t>
            </a:r>
            <a:r>
              <a:rPr spc="30" dirty="0"/>
              <a:t> </a:t>
            </a:r>
            <a:r>
              <a:rPr spc="-5" dirty="0"/>
              <a:t>l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Dat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</a:t>
            </a:r>
            <a:r>
              <a:rPr dirty="0"/>
              <a:t>c</a:t>
            </a:r>
            <a:r>
              <a:rPr spc="-5" dirty="0"/>
              <a:t>ien</a:t>
            </a:r>
            <a:r>
              <a:rPr dirty="0"/>
              <a:t>ce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6240" y="4904232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5958"/>
                </a:lnTo>
              </a:path>
            </a:pathLst>
          </a:custGeom>
          <a:ln w="30480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36975" y="-24561"/>
            <a:ext cx="1670049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3184" y="1124712"/>
            <a:ext cx="6437630" cy="220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3455" y="4879568"/>
            <a:ext cx="196215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U</a:t>
            </a:r>
            <a:r>
              <a:rPr spc="-5" dirty="0"/>
              <a:t>tilis</a:t>
            </a:r>
            <a:r>
              <a:rPr dirty="0"/>
              <a:t>at</a:t>
            </a:r>
            <a:r>
              <a:rPr spc="-5" dirty="0"/>
              <a:t>i</a:t>
            </a:r>
            <a:r>
              <a:rPr dirty="0"/>
              <a:t>on</a:t>
            </a:r>
            <a:r>
              <a:rPr spc="-80" dirty="0"/>
              <a:t> </a:t>
            </a:r>
            <a:r>
              <a:rPr spc="-5" dirty="0"/>
              <a:t>d</a:t>
            </a:r>
            <a:r>
              <a:rPr dirty="0"/>
              <a:t>e</a:t>
            </a:r>
            <a:r>
              <a:rPr spc="-40" dirty="0"/>
              <a:t> </a:t>
            </a:r>
            <a:r>
              <a:rPr dirty="0"/>
              <a:t>Pyt</a:t>
            </a:r>
            <a:r>
              <a:rPr spc="-10" dirty="0"/>
              <a:t>h</a:t>
            </a:r>
            <a:r>
              <a:rPr dirty="0"/>
              <a:t>on</a:t>
            </a:r>
            <a:r>
              <a:rPr spc="30" dirty="0"/>
              <a:t> </a:t>
            </a:r>
            <a:r>
              <a:rPr spc="-5" dirty="0"/>
              <a:t>p</a:t>
            </a:r>
            <a:r>
              <a:rPr dirty="0"/>
              <a:t>o</a:t>
            </a:r>
            <a:r>
              <a:rPr spc="-5" dirty="0"/>
              <a:t>u</a:t>
            </a:r>
            <a:r>
              <a:rPr dirty="0"/>
              <a:t>r</a:t>
            </a:r>
            <a:r>
              <a:rPr spc="30" dirty="0"/>
              <a:t> </a:t>
            </a:r>
            <a:r>
              <a:rPr spc="-5" dirty="0"/>
              <a:t>l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Dat</a:t>
            </a:r>
            <a:r>
              <a:rPr dirty="0"/>
              <a:t>a</a:t>
            </a:r>
            <a:r>
              <a:rPr spc="10" dirty="0"/>
              <a:t> </a:t>
            </a:r>
            <a:r>
              <a:rPr spc="-10" dirty="0"/>
              <a:t>S</a:t>
            </a:r>
            <a:r>
              <a:rPr dirty="0"/>
              <a:t>c</a:t>
            </a:r>
            <a:r>
              <a:rPr spc="-5" dirty="0"/>
              <a:t>ien</a:t>
            </a:r>
            <a:r>
              <a:rPr dirty="0"/>
              <a:t>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67335" y="4879568"/>
            <a:ext cx="13462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46464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duke.edu/~rnau/411arim3.htm" TargetMode="External"/><Relationship Id="rId2" Type="http://schemas.openxmlformats.org/officeDocument/2006/relationships/hyperlink" Target="http://people.duke.edu/~rnau/arimrule.htm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datasciencecentral.com/profiles/blogs/tutorial-forecasting-with-seasonal-arima" TargetMode="Externa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otexts.com/fpp2/index.html" TargetMode="Externa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hinelearningplus.com/time-series/arima-model-time-series-forecasting-python/" TargetMode="External"/><Relationship Id="rId2" Type="http://schemas.openxmlformats.org/officeDocument/2006/relationships/hyperlink" Target="https://www.machinelearningplus.com/time-series/time-series-analysis-python/" TargetMode="Externa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://scott.fortmann-roe.com/docs/BiasVariance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feature_selection.html" TargetMode="External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linear_model.ElasticNet.html" TargetMode="Externa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scikit-learn.org/stable/modules/generated/sklearn.linear_model.ElasticNet.html" TargetMode="External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scikit-learn.org/stable/modules/generated/sklearn.linear_model.ElasticNet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scikit-learn.org/stable/modules/generated/sklearn.model_selection.GridSearchCV.html#sklearn.model_selection.GridSearchCV" TargetMode="External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docs.scipy.org/doc/scipy/reference/stats.html" TargetMode="External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docs.scipy.org/doc/scipy/reference/generated/scipy.stats.loguniform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duke.edu/~rnau/411arim3.htm" TargetMode="External"/><Relationship Id="rId2" Type="http://schemas.openxmlformats.org/officeDocument/2006/relationships/hyperlink" Target="http://people.duke.edu/~rnau/arimrule.htm" TargetMode="Externa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-39751" y="0"/>
            <a:ext cx="9226550" cy="268605"/>
            <a:chOff x="-39751" y="0"/>
            <a:chExt cx="9226550" cy="268605"/>
          </a:xfrm>
        </p:grpSpPr>
        <p:sp>
          <p:nvSpPr>
            <p:cNvPr id="4" name="object 4"/>
            <p:cNvSpPr/>
            <p:nvPr/>
          </p:nvSpPr>
          <p:spPr>
            <a:xfrm>
              <a:off x="1523" y="41148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82296">
              <a:solidFill>
                <a:srgbClr val="CF002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93192" y="82295"/>
              <a:ext cx="4324985" cy="186055"/>
            </a:xfrm>
            <a:custGeom>
              <a:avLst/>
              <a:gdLst/>
              <a:ahLst/>
              <a:cxnLst/>
              <a:rect l="l" t="t" r="r" b="b"/>
              <a:pathLst>
                <a:path w="4324985" h="186054">
                  <a:moveTo>
                    <a:pt x="1444244" y="0"/>
                  </a:moveTo>
                  <a:lnTo>
                    <a:pt x="0" y="0"/>
                  </a:lnTo>
                  <a:lnTo>
                    <a:pt x="0" y="185928"/>
                  </a:lnTo>
                  <a:lnTo>
                    <a:pt x="1444244" y="185928"/>
                  </a:lnTo>
                  <a:lnTo>
                    <a:pt x="1444244" y="0"/>
                  </a:lnTo>
                  <a:close/>
                </a:path>
                <a:path w="4324985" h="186054">
                  <a:moveTo>
                    <a:pt x="4324604" y="0"/>
                  </a:moveTo>
                  <a:lnTo>
                    <a:pt x="1444625" y="0"/>
                  </a:lnTo>
                  <a:lnTo>
                    <a:pt x="1444625" y="185928"/>
                  </a:lnTo>
                  <a:lnTo>
                    <a:pt x="4324604" y="185928"/>
                  </a:lnTo>
                  <a:lnTo>
                    <a:pt x="43246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6526" y="112395"/>
            <a:ext cx="34988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44"/>
              </a:lnSpc>
              <a:tabLst>
                <a:tab pos="1569720" algn="l"/>
                <a:tab pos="3060700" algn="l"/>
              </a:tabLst>
            </a:pPr>
            <a:r>
              <a:rPr sz="1000" spc="-10" dirty="0">
                <a:solidFill>
                  <a:srgbClr val="C81704"/>
                </a:solidFill>
                <a:latin typeface="Calibri"/>
                <a:cs typeface="Calibri"/>
              </a:rPr>
              <a:t>Com</a:t>
            </a:r>
            <a:r>
              <a:rPr sz="1000" spc="-5" dirty="0">
                <a:solidFill>
                  <a:srgbClr val="C81704"/>
                </a:solidFill>
                <a:latin typeface="Calibri"/>
                <a:cs typeface="Calibri"/>
              </a:rPr>
              <a:t>pr</a:t>
            </a:r>
            <a:r>
              <a:rPr sz="1000" spc="-10" dirty="0">
                <a:solidFill>
                  <a:srgbClr val="C81704"/>
                </a:solidFill>
                <a:latin typeface="Calibri"/>
                <a:cs typeface="Calibri"/>
              </a:rPr>
              <a:t>é</a:t>
            </a:r>
            <a:r>
              <a:rPr sz="1000" spc="-5" dirty="0">
                <a:solidFill>
                  <a:srgbClr val="C81704"/>
                </a:solidFill>
                <a:latin typeface="Calibri"/>
                <a:cs typeface="Calibri"/>
              </a:rPr>
              <a:t>h</a:t>
            </a:r>
            <a:r>
              <a:rPr sz="1000" spc="-10" dirty="0">
                <a:solidFill>
                  <a:srgbClr val="C81704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C81704"/>
                </a:solidFill>
                <a:latin typeface="Calibri"/>
                <a:cs typeface="Calibri"/>
              </a:rPr>
              <a:t>n</a:t>
            </a:r>
            <a:r>
              <a:rPr sz="1000" spc="-15" dirty="0">
                <a:solidFill>
                  <a:srgbClr val="C8170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C81704"/>
                </a:solidFill>
                <a:latin typeface="Calibri"/>
                <a:cs typeface="Calibri"/>
              </a:rPr>
              <a:t>ion</a:t>
            </a:r>
            <a:r>
              <a:rPr sz="1000" dirty="0">
                <a:solidFill>
                  <a:srgbClr val="C81704"/>
                </a:solidFill>
                <a:latin typeface="Calibri"/>
                <a:cs typeface="Calibri"/>
              </a:rPr>
              <a:t>	</a:t>
            </a:r>
            <a:r>
              <a:rPr sz="1000" spc="-5" dirty="0">
                <a:solidFill>
                  <a:srgbClr val="C81704"/>
                </a:solidFill>
                <a:latin typeface="Calibri"/>
                <a:cs typeface="Calibri"/>
              </a:rPr>
              <a:t>Illu</a:t>
            </a:r>
            <a:r>
              <a:rPr sz="1000" spc="-15" dirty="0">
                <a:solidFill>
                  <a:srgbClr val="C8170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C81704"/>
                </a:solidFill>
                <a:latin typeface="Calibri"/>
                <a:cs typeface="Calibri"/>
              </a:rPr>
              <a:t>tr</a:t>
            </a:r>
            <a:r>
              <a:rPr sz="1000" spc="-15" dirty="0">
                <a:solidFill>
                  <a:srgbClr val="C81704"/>
                </a:solidFill>
                <a:latin typeface="Calibri"/>
                <a:cs typeface="Calibri"/>
              </a:rPr>
              <a:t>a</a:t>
            </a:r>
            <a:r>
              <a:rPr sz="1000" spc="-5" dirty="0">
                <a:solidFill>
                  <a:srgbClr val="C81704"/>
                </a:solidFill>
                <a:latin typeface="Calibri"/>
                <a:cs typeface="Calibri"/>
              </a:rPr>
              <a:t>t</a:t>
            </a:r>
            <a:r>
              <a:rPr sz="1000" spc="-20" dirty="0">
                <a:solidFill>
                  <a:srgbClr val="C81704"/>
                </a:solidFill>
                <a:latin typeface="Calibri"/>
                <a:cs typeface="Calibri"/>
              </a:rPr>
              <a:t>i</a:t>
            </a:r>
            <a:r>
              <a:rPr sz="1000" spc="-15" dirty="0">
                <a:solidFill>
                  <a:srgbClr val="C81704"/>
                </a:solidFill>
                <a:latin typeface="Calibri"/>
                <a:cs typeface="Calibri"/>
              </a:rPr>
              <a:t>o</a:t>
            </a:r>
            <a:r>
              <a:rPr sz="1000" spc="-5" dirty="0">
                <a:solidFill>
                  <a:srgbClr val="C81704"/>
                </a:solidFill>
                <a:latin typeface="Calibri"/>
                <a:cs typeface="Calibri"/>
              </a:rPr>
              <a:t>n</a:t>
            </a:r>
            <a:r>
              <a:rPr sz="1000" dirty="0">
                <a:solidFill>
                  <a:srgbClr val="C81704"/>
                </a:solidFill>
                <a:latin typeface="Calibri"/>
                <a:cs typeface="Calibri"/>
              </a:rPr>
              <a:t>	</a:t>
            </a:r>
            <a:r>
              <a:rPr sz="1000" spc="-10" dirty="0">
                <a:solidFill>
                  <a:srgbClr val="C81704"/>
                </a:solidFill>
                <a:latin typeface="Calibri"/>
                <a:cs typeface="Calibri"/>
              </a:rPr>
              <a:t>U</a:t>
            </a:r>
            <a:r>
              <a:rPr sz="1000" spc="-15" dirty="0">
                <a:solidFill>
                  <a:srgbClr val="C81704"/>
                </a:solidFill>
                <a:latin typeface="Calibri"/>
                <a:cs typeface="Calibri"/>
              </a:rPr>
              <a:t>s</a:t>
            </a:r>
            <a:r>
              <a:rPr sz="1000" spc="35" dirty="0">
                <a:solidFill>
                  <a:srgbClr val="C81704"/>
                </a:solidFill>
                <a:latin typeface="Calibri"/>
                <a:cs typeface="Calibri"/>
              </a:rPr>
              <a:t>e</a:t>
            </a:r>
            <a:r>
              <a:rPr sz="1000" spc="-10" dirty="0">
                <a:solidFill>
                  <a:srgbClr val="C81704"/>
                </a:solidFill>
                <a:latin typeface="Calibri"/>
                <a:cs typeface="Calibri"/>
              </a:rPr>
              <a:t>Ca</a:t>
            </a:r>
            <a:r>
              <a:rPr sz="1000" spc="-15" dirty="0">
                <a:solidFill>
                  <a:srgbClr val="C81704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C81704"/>
                </a:solidFill>
                <a:latin typeface="Calibri"/>
                <a:cs typeface="Calibri"/>
              </a:rPr>
              <a:t>e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750"/>
            <a:ext cx="9144000" cy="51419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51678" y="465531"/>
            <a:ext cx="30391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4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nature</a:t>
            </a:r>
            <a:r>
              <a:rPr sz="14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comme</a:t>
            </a:r>
            <a:r>
              <a:rPr sz="14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400" b="1" spc="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immense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1678" y="679196"/>
            <a:ext cx="3392170" cy="2369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255" algn="just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livre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[…]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 écrit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langue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 mathématique,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1400" b="1" spc="3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ses</a:t>
            </a:r>
            <a:r>
              <a:rPr sz="1400" b="1" spc="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caractères </a:t>
            </a:r>
            <a:r>
              <a:rPr sz="14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sont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des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triangles,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des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cercles et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des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figures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géométriques,</a:t>
            </a:r>
            <a:r>
              <a:rPr sz="1400" b="1" spc="3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sans</a:t>
            </a:r>
            <a:r>
              <a:rPr sz="1400" b="1" spc="4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lesquels </a:t>
            </a:r>
            <a:r>
              <a:rPr sz="1400" b="1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il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serait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impossible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à tout homme </a:t>
            </a:r>
            <a:r>
              <a:rPr sz="1400" b="1" spc="-15" dirty="0">
                <a:solidFill>
                  <a:srgbClr val="FFFFFF"/>
                </a:solidFill>
                <a:latin typeface="Tahoma"/>
                <a:cs typeface="Tahoma"/>
              </a:rPr>
              <a:t>[ou </a:t>
            </a:r>
            <a:r>
              <a:rPr sz="1400" b="1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14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00ADED"/>
                </a:solidFill>
                <a:latin typeface="Tahoma"/>
                <a:cs typeface="Tahoma"/>
              </a:rPr>
              <a:t>Intelligence</a:t>
            </a:r>
            <a:r>
              <a:rPr sz="1400" b="1" spc="-5" dirty="0">
                <a:solidFill>
                  <a:srgbClr val="00ADED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00ADED"/>
                </a:solidFill>
                <a:latin typeface="Tahoma"/>
                <a:cs typeface="Tahoma"/>
              </a:rPr>
              <a:t>Artificielle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r>
              <a:rPr sz="14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d'en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saisir</a:t>
            </a:r>
            <a:r>
              <a:rPr sz="14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Tahoma"/>
                <a:cs typeface="Tahoma"/>
              </a:rPr>
              <a:t>sens.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 dirty="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285"/>
              </a:spcBef>
            </a:pPr>
            <a:r>
              <a:rPr sz="1400" b="1" spc="-10" dirty="0">
                <a:solidFill>
                  <a:srgbClr val="00ADED"/>
                </a:solidFill>
                <a:latin typeface="Tahoma"/>
                <a:cs typeface="Tahoma"/>
              </a:rPr>
              <a:t>Galilée</a:t>
            </a:r>
            <a:endParaRPr sz="1400" dirty="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350" b="1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350" b="1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35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b="1" spc="-75" dirty="0">
                <a:solidFill>
                  <a:srgbClr val="FFFFFF"/>
                </a:solidFill>
                <a:latin typeface="Tahoma"/>
                <a:cs typeface="Tahoma"/>
              </a:rPr>
              <a:t>sa</a:t>
            </a:r>
            <a:r>
              <a:rPr sz="1350" b="1" spc="-85" dirty="0">
                <a:solidFill>
                  <a:srgbClr val="FFFFFF"/>
                </a:solidFill>
                <a:latin typeface="Tahoma"/>
                <a:cs typeface="Tahoma"/>
              </a:rPr>
              <a:t>gg</a:t>
            </a:r>
            <a:r>
              <a:rPr sz="1350" b="1" spc="-70" dirty="0">
                <a:solidFill>
                  <a:srgbClr val="FFFFFF"/>
                </a:solidFill>
                <a:latin typeface="Tahoma"/>
                <a:cs typeface="Tahoma"/>
              </a:rPr>
              <a:t>ia</a:t>
            </a:r>
            <a:r>
              <a:rPr sz="1350" b="1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50" b="1" spc="-80" dirty="0">
                <a:solidFill>
                  <a:srgbClr val="FFFFFF"/>
                </a:solidFill>
                <a:latin typeface="Tahoma"/>
                <a:cs typeface="Tahoma"/>
              </a:rPr>
              <a:t>ore</a:t>
            </a: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b="1" dirty="0">
                <a:solidFill>
                  <a:srgbClr val="FFFFFF"/>
                </a:solidFill>
                <a:latin typeface="Tahoma"/>
                <a:cs typeface="Tahoma"/>
              </a:rPr>
              <a:t>1623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0325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«</a:t>
            </a:r>
          </a:p>
        </p:txBody>
      </p:sp>
      <p:sp>
        <p:nvSpPr>
          <p:cNvPr id="11" name="object 11"/>
          <p:cNvSpPr/>
          <p:nvPr/>
        </p:nvSpPr>
        <p:spPr>
          <a:xfrm>
            <a:off x="7159752" y="2164079"/>
            <a:ext cx="309245" cy="266700"/>
          </a:xfrm>
          <a:custGeom>
            <a:avLst/>
            <a:gdLst/>
            <a:ahLst/>
            <a:cxnLst/>
            <a:rect l="l" t="t" r="r" b="b"/>
            <a:pathLst>
              <a:path w="309245" h="266700">
                <a:moveTo>
                  <a:pt x="153416" y="135763"/>
                </a:moveTo>
                <a:lnTo>
                  <a:pt x="132334" y="89027"/>
                </a:lnTo>
                <a:lnTo>
                  <a:pt x="101727" y="53848"/>
                </a:lnTo>
                <a:lnTo>
                  <a:pt x="63627" y="18796"/>
                </a:lnTo>
                <a:lnTo>
                  <a:pt x="28321" y="127"/>
                </a:lnTo>
                <a:lnTo>
                  <a:pt x="21844" y="0"/>
                </a:lnTo>
                <a:lnTo>
                  <a:pt x="1905" y="32004"/>
                </a:lnTo>
                <a:lnTo>
                  <a:pt x="3683" y="37973"/>
                </a:lnTo>
                <a:lnTo>
                  <a:pt x="21844" y="67183"/>
                </a:lnTo>
                <a:lnTo>
                  <a:pt x="41783" y="100076"/>
                </a:lnTo>
                <a:lnTo>
                  <a:pt x="54737" y="133985"/>
                </a:lnTo>
                <a:lnTo>
                  <a:pt x="53340" y="142621"/>
                </a:lnTo>
                <a:lnTo>
                  <a:pt x="49530" y="152908"/>
                </a:lnTo>
                <a:lnTo>
                  <a:pt x="43053" y="165100"/>
                </a:lnTo>
                <a:lnTo>
                  <a:pt x="34163" y="178943"/>
                </a:lnTo>
                <a:lnTo>
                  <a:pt x="22987" y="195072"/>
                </a:lnTo>
                <a:lnTo>
                  <a:pt x="14478" y="207772"/>
                </a:lnTo>
                <a:lnTo>
                  <a:pt x="0" y="245237"/>
                </a:lnTo>
                <a:lnTo>
                  <a:pt x="2794" y="251079"/>
                </a:lnTo>
                <a:lnTo>
                  <a:pt x="14097" y="261493"/>
                </a:lnTo>
                <a:lnTo>
                  <a:pt x="20701" y="264033"/>
                </a:lnTo>
                <a:lnTo>
                  <a:pt x="28194" y="264160"/>
                </a:lnTo>
                <a:lnTo>
                  <a:pt x="34417" y="263525"/>
                </a:lnTo>
                <a:lnTo>
                  <a:pt x="76327" y="235712"/>
                </a:lnTo>
                <a:lnTo>
                  <a:pt x="116078" y="196342"/>
                </a:lnTo>
                <a:lnTo>
                  <a:pt x="142240" y="164973"/>
                </a:lnTo>
                <a:lnTo>
                  <a:pt x="153416" y="135763"/>
                </a:lnTo>
                <a:close/>
              </a:path>
              <a:path w="309245" h="266700">
                <a:moveTo>
                  <a:pt x="308864" y="138176"/>
                </a:moveTo>
                <a:lnTo>
                  <a:pt x="287782" y="91313"/>
                </a:lnTo>
                <a:lnTo>
                  <a:pt x="257175" y="56261"/>
                </a:lnTo>
                <a:lnTo>
                  <a:pt x="219075" y="21209"/>
                </a:lnTo>
                <a:lnTo>
                  <a:pt x="183769" y="2540"/>
                </a:lnTo>
                <a:lnTo>
                  <a:pt x="177419" y="2413"/>
                </a:lnTo>
                <a:lnTo>
                  <a:pt x="157353" y="34671"/>
                </a:lnTo>
                <a:lnTo>
                  <a:pt x="159131" y="40640"/>
                </a:lnTo>
                <a:lnTo>
                  <a:pt x="177165" y="69723"/>
                </a:lnTo>
                <a:lnTo>
                  <a:pt x="197231" y="102743"/>
                </a:lnTo>
                <a:lnTo>
                  <a:pt x="210312" y="130048"/>
                </a:lnTo>
                <a:lnTo>
                  <a:pt x="210185" y="136398"/>
                </a:lnTo>
                <a:lnTo>
                  <a:pt x="189611" y="181356"/>
                </a:lnTo>
                <a:lnTo>
                  <a:pt x="170053" y="209931"/>
                </a:lnTo>
                <a:lnTo>
                  <a:pt x="155321" y="247650"/>
                </a:lnTo>
                <a:lnTo>
                  <a:pt x="158115" y="253492"/>
                </a:lnTo>
                <a:lnTo>
                  <a:pt x="169418" y="263906"/>
                </a:lnTo>
                <a:lnTo>
                  <a:pt x="176022" y="266446"/>
                </a:lnTo>
                <a:lnTo>
                  <a:pt x="183642" y="266700"/>
                </a:lnTo>
                <a:lnTo>
                  <a:pt x="189738" y="266065"/>
                </a:lnTo>
                <a:lnTo>
                  <a:pt x="231648" y="238125"/>
                </a:lnTo>
                <a:lnTo>
                  <a:pt x="271399" y="198501"/>
                </a:lnTo>
                <a:lnTo>
                  <a:pt x="297561" y="167259"/>
                </a:lnTo>
                <a:lnTo>
                  <a:pt x="308864" y="1381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92125" y="4845811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64646"/>
                </a:solidFill>
                <a:latin typeface="Calibri"/>
                <a:cs typeface="Calibri"/>
              </a:rPr>
              <a:t>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9A1AC3-EE85-4838-AFC7-F77B3C9C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0346"/>
            <a:ext cx="78200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264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429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⚠️Remember, this wasn't our original time series!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This is the linearized version, we extracted the seasonal and exponential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100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F0C2C9-0861-4275-9970-642A578D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46" y="2107057"/>
            <a:ext cx="7593349" cy="163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5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429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⚠️Remember, this wasn't our original time series!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This is the linearized version, we extracted the seasonal and exponential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Let's add them back in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101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F0C2C9-0861-4275-9970-642A578D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46" y="2107057"/>
            <a:ext cx="7593349" cy="163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93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102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19FC36-3108-40AB-A917-60C37E97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78" y="417078"/>
            <a:ext cx="7158037" cy="45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042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Check residuals for inference validity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4457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Check residuals for inference validity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104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AE6968-61F6-4367-97FF-D9D06A08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8" y="1628990"/>
            <a:ext cx="75723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57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Check residuals for inference validity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105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AE6968-61F6-4367-97FF-D9D06A08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8" y="1628990"/>
            <a:ext cx="7572375" cy="10382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D65B293-DCA9-4775-AB11-DE759BA8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8" y="2667215"/>
            <a:ext cx="8991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114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✅ </a:t>
            </a:r>
            <a:r>
              <a:rPr lang="en-US" sz="1600" b="0" i="0" dirty="0" err="1">
                <a:effectLst/>
                <a:latin typeface="-apple-system"/>
              </a:rPr>
              <a:t>Residals</a:t>
            </a:r>
            <a:r>
              <a:rPr lang="en-US" sz="1600" b="0" i="0" dirty="0">
                <a:effectLst/>
                <a:latin typeface="-apple-system"/>
              </a:rPr>
              <a:t> of equal variance over time (not homoscedastic)</a:t>
            </a:r>
          </a:p>
          <a:p>
            <a:pPr algn="l"/>
            <a:br>
              <a:rPr lang="en-US" sz="1600" b="0" i="0" dirty="0">
                <a:effectLst/>
                <a:latin typeface="-apple-system"/>
              </a:rPr>
            </a:br>
            <a:r>
              <a:rPr lang="en-US" sz="1600" b="0" i="0" dirty="0">
                <a:effectLst/>
                <a:latin typeface="-apple-system"/>
              </a:rPr>
              <a:t>	✅ </a:t>
            </a:r>
            <a:r>
              <a:rPr lang="en-US" sz="1600" b="0" i="0" dirty="0" err="1">
                <a:effectLst/>
                <a:latin typeface="-apple-system"/>
              </a:rPr>
              <a:t>Approximati</a:t>
            </a:r>
            <a:r>
              <a:rPr lang="en-US" sz="1600" b="0" i="0" dirty="0">
                <a:effectLst/>
                <a:latin typeface="-apple-system"/>
              </a:rPr>
              <a:t> normally distributed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👉 We can trust our "confidence interval"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8367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Box Jenkins Method (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Summary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)</a:t>
            </a:r>
          </a:p>
          <a:p>
            <a:br>
              <a:rPr lang="fr-FR" sz="1600" dirty="0"/>
            </a:br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107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A3BFFB-81E4-4791-BFAC-2CE29C74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78181"/>
            <a:ext cx="4953000" cy="34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521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9025941" cy="5275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Box Jenkins Method (Details)</a:t>
            </a:r>
          </a:p>
          <a:p>
            <a:pPr algn="l"/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Apply transformations to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make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time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stationary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detrending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 transformations,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differencing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If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differencing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keep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track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of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order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of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differencing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 Don't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overdifference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!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Confirm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stationarity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visually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 ACF, ADF test)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Plot ACF/PACF,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identify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likely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AR and MA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orders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Fit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original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(non-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differenced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 data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ARIMA model of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order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q</a:t>
            </a:r>
            <a:endParaRPr kumimoji="0" lang="fr-FR" altLang="fr-F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Try a few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other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values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around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orders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Of all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models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similarly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low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AIC,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pick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the least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complex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one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8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Inspect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residuals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: If ACF and PACF show white noise (no signal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left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)➔ You are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done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9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Otherwise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➔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Iterate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(Try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other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transformations, change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order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of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differencing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Add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Remove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MA/AR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terms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0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Optional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 Compare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Auto-ARIMA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output trace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Take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 look at the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  <a:hlinkClick r:id="rId2"/>
              </a:rPr>
              <a:t>Rules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and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  <a:hlinkClick r:id="rId3"/>
              </a:rPr>
              <a:t>this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469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9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Seasonal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SARIMA )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065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797341" cy="8153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☝️ Multiplicative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residuals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seem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to have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less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notion of time"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➔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better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🤔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Why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?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Models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work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best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when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forecating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do not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exhibit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meaningful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statistical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changes over time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can capture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statistical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properties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and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prolongate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in the future)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 time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call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stationarity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2C28B6-60FC-4A19-BD38-88B8AA96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35" y="520142"/>
            <a:ext cx="7522216" cy="27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03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9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Seasonal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SARIMA )</a:t>
            </a:r>
          </a:p>
          <a:p>
            <a:r>
              <a:rPr lang="en-US" b="0" i="0" dirty="0">
                <a:effectLst/>
                <a:latin typeface="-apple-system"/>
              </a:rPr>
              <a:t>		</a:t>
            </a:r>
          </a:p>
          <a:p>
            <a:r>
              <a:rPr lang="en-US" dirty="0">
                <a:latin typeface="-apple-system"/>
              </a:rPr>
              <a:t>		</a:t>
            </a:r>
            <a:r>
              <a:rPr lang="en-US" sz="1600" b="0" i="0" dirty="0">
                <a:effectLst/>
                <a:latin typeface="-apple-system"/>
              </a:rPr>
              <a:t>Removes the need to </a:t>
            </a:r>
            <a:r>
              <a:rPr lang="en-US" sz="1600" b="0" i="0" dirty="0" err="1">
                <a:effectLst/>
                <a:latin typeface="-apple-system"/>
              </a:rPr>
              <a:t>deseasonalize</a:t>
            </a:r>
            <a:r>
              <a:rPr lang="en-US" sz="1600" b="0" i="0" dirty="0">
                <a:effectLst/>
                <a:latin typeface="-apple-system"/>
              </a:rPr>
              <a:t> our data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9337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9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Seasonal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SARIMA )</a:t>
            </a:r>
          </a:p>
          <a:p>
            <a:r>
              <a:rPr lang="en-US" b="0" i="0" dirty="0">
                <a:effectLst/>
                <a:latin typeface="-apple-system"/>
              </a:rPr>
              <a:t>		</a:t>
            </a:r>
          </a:p>
          <a:p>
            <a:r>
              <a:rPr lang="en-US" dirty="0">
                <a:latin typeface="-apple-system"/>
              </a:rPr>
              <a:t>		</a:t>
            </a:r>
            <a:r>
              <a:rPr lang="en-US" sz="1600" b="0" i="0" dirty="0">
                <a:effectLst/>
                <a:latin typeface="-apple-system"/>
              </a:rPr>
              <a:t>Removes the need to </a:t>
            </a:r>
            <a:r>
              <a:rPr lang="en-US" sz="1600" b="0" i="0" dirty="0" err="1">
                <a:effectLst/>
                <a:latin typeface="-apple-system"/>
              </a:rPr>
              <a:t>deseasonalize</a:t>
            </a:r>
            <a:r>
              <a:rPr lang="en-US" sz="1600" b="0" i="0" dirty="0">
                <a:effectLst/>
                <a:latin typeface="-apple-system"/>
              </a:rPr>
              <a:t> our data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8953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07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9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Seasonal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SARIMA )</a:t>
            </a:r>
          </a:p>
          <a:p>
            <a:r>
              <a:rPr lang="en-US" b="0" i="0" dirty="0">
                <a:effectLst/>
                <a:latin typeface="-apple-system"/>
              </a:rPr>
              <a:t>		</a:t>
            </a:r>
          </a:p>
          <a:p>
            <a:r>
              <a:rPr lang="en-US" dirty="0">
                <a:latin typeface="-apple-system"/>
              </a:rPr>
              <a:t>		</a:t>
            </a:r>
            <a:r>
              <a:rPr lang="en-US" sz="1600" b="0" i="0" dirty="0">
                <a:effectLst/>
                <a:latin typeface="-apple-system"/>
              </a:rPr>
              <a:t>Removes the need to </a:t>
            </a:r>
            <a:r>
              <a:rPr lang="en-US" sz="1600" b="0" i="0" dirty="0" err="1">
                <a:effectLst/>
                <a:latin typeface="-apple-system"/>
              </a:rPr>
              <a:t>deseasonalize</a:t>
            </a:r>
            <a:r>
              <a:rPr lang="en-US" sz="1600" b="0" i="0" dirty="0">
                <a:effectLst/>
                <a:latin typeface="-apple-system"/>
              </a:rPr>
              <a:t> our data</a:t>
            </a:r>
          </a:p>
          <a:p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-apple-system"/>
              </a:rPr>
              <a:t>		</a:t>
            </a:r>
            <a:r>
              <a:rPr lang="en-US" sz="1600" b="0" i="0" dirty="0">
                <a:effectLst/>
                <a:latin typeface="-apple-system"/>
              </a:rPr>
              <a:t>Let's plot again our original Time Series: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0106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113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C1C3F5-AC85-46D4-BB04-A6F619E4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29" y="1151069"/>
            <a:ext cx="7543800" cy="7334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F093423-5FBA-4E14-B12A-9E5B624E0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014283"/>
            <a:ext cx="3505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80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4691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Where are the season windows in our data?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114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C1C3F5-AC85-46D4-BB04-A6F619E4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29" y="1151069"/>
            <a:ext cx="7543800" cy="7334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F093423-5FBA-4E14-B12A-9E5B624E0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014283"/>
            <a:ext cx="3505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44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We've identified a repeating pattern within our data.</a:t>
            </a:r>
          </a:p>
          <a:p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The window looks like a window size of 12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115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83BFF54-337B-4348-BCDB-593DC6C6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1300"/>
            <a:ext cx="3876675" cy="29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02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We've identified a repeating pattern within our data.</a:t>
            </a:r>
          </a:p>
          <a:p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The window looks like a window size of 12</a:t>
            </a:r>
          </a:p>
          <a:p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algn="l"/>
            <a:r>
              <a:rPr lang="en-US" sz="1600" b="1" dirty="0">
                <a:solidFill>
                  <a:srgbClr val="000000"/>
                </a:solidFill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This makes sense! Yearly patterns are very common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❌ Not great for stationarity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116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83BFF54-337B-4348-BCDB-593DC6C6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1300"/>
            <a:ext cx="3876675" cy="29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735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We're going to take seasonal patterns into account by modelling at the individual lag 	level </a:t>
            </a:r>
            <a:r>
              <a:rPr lang="en-US" sz="1600" b="1" i="0" dirty="0">
                <a:effectLst/>
                <a:latin typeface="-apple-system"/>
              </a:rPr>
              <a:t>and</a:t>
            </a:r>
            <a:r>
              <a:rPr lang="en-US" sz="1600" b="0" i="0" dirty="0">
                <a:effectLst/>
                <a:latin typeface="-apple-system"/>
              </a:rPr>
              <a:t> at the seasonal level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0141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8568741" cy="487992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	</a:t>
                </a:r>
              </a:p>
              <a:p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	</a:t>
                </a:r>
              </a:p>
              <a:p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r>
                  <a:rPr lang="fr-FR" sz="1600" b="1" dirty="0">
                    <a:solidFill>
                      <a:srgbClr val="000000"/>
                    </a:solidFill>
                    <a:latin typeface="Helvetica Neue"/>
                  </a:rPr>
                  <a:t>	</a:t>
                </a:r>
                <a:r>
                  <a:rPr lang="fr-FR" sz="1600" b="0" i="0" dirty="0" err="1">
                    <a:effectLst/>
                    <a:latin typeface="-apple-system"/>
                  </a:rPr>
                  <a:t>Let's</a:t>
                </a:r>
                <a:r>
                  <a:rPr lang="fr-FR" sz="1600" b="0" i="0" dirty="0">
                    <a:effectLst/>
                    <a:latin typeface="-apple-system"/>
                  </a:rPr>
                  <a:t> use </a:t>
                </a:r>
                <a:r>
                  <a:rPr lang="fr-FR" sz="1600" b="0" i="0" dirty="0" err="1">
                    <a:effectLst/>
                    <a:latin typeface="-apple-system"/>
                  </a:rPr>
                  <a:t>our</a:t>
                </a:r>
                <a:r>
                  <a:rPr lang="fr-FR" sz="1600" b="0" i="0" dirty="0">
                    <a:effectLst/>
                    <a:latin typeface="-apple-system"/>
                  </a:rPr>
                  <a:t> </a:t>
                </a:r>
                <a:r>
                  <a:rPr lang="fr-FR" sz="1600" b="0" i="0" dirty="0" err="1">
                    <a:effectLst/>
                    <a:latin typeface="-apple-system"/>
                  </a:rPr>
                  <a:t>differencing</a:t>
                </a:r>
                <a:r>
                  <a:rPr lang="fr-FR" sz="1600" b="0" i="0" dirty="0">
                    <a:effectLst/>
                    <a:latin typeface="-apple-system"/>
                  </a:rPr>
                  <a:t> as an </a:t>
                </a:r>
                <a:r>
                  <a:rPr lang="fr-FR" sz="1600" b="0" i="0" dirty="0" err="1">
                    <a:effectLst/>
                    <a:latin typeface="-apple-system"/>
                  </a:rPr>
                  <a:t>example</a:t>
                </a:r>
                <a:r>
                  <a:rPr lang="fr-FR" sz="1600" b="0" i="0" dirty="0">
                    <a:effectLst/>
                    <a:latin typeface="-apple-system"/>
                  </a:rPr>
                  <a:t> of </a:t>
                </a:r>
                <a:r>
                  <a:rPr lang="fr-FR" sz="1600" b="0" i="0" dirty="0" err="1">
                    <a:effectLst/>
                    <a:latin typeface="-apple-system"/>
                  </a:rPr>
                  <a:t>modelling</a:t>
                </a:r>
                <a:r>
                  <a:rPr lang="fr-FR" sz="1600" b="0" i="0" dirty="0">
                    <a:effectLst/>
                    <a:latin typeface="-apple-system"/>
                  </a:rPr>
                  <a:t> at </a:t>
                </a:r>
                <a:r>
                  <a:rPr lang="fr-FR" sz="1600" b="0" i="0" dirty="0" err="1">
                    <a:effectLst/>
                    <a:latin typeface="-apple-system"/>
                  </a:rPr>
                  <a:t>different</a:t>
                </a:r>
                <a:r>
                  <a:rPr lang="fr-FR" sz="1600" b="0" i="0" dirty="0">
                    <a:effectLst/>
                    <a:latin typeface="-apple-system"/>
                  </a:rPr>
                  <a:t> time </a:t>
                </a:r>
                <a:r>
                  <a:rPr lang="fr-FR" sz="1600" b="0" i="0" dirty="0" err="1">
                    <a:effectLst/>
                    <a:latin typeface="-apple-system"/>
                  </a:rPr>
                  <a:t>windows</a:t>
                </a:r>
                <a:r>
                  <a:rPr lang="fr-FR" sz="1600" b="0" i="0" dirty="0">
                    <a:effectLst/>
                    <a:latin typeface="-apple-system"/>
                  </a:rPr>
                  <a:t>.</a:t>
                </a:r>
              </a:p>
              <a:p>
                <a:pPr algn="l"/>
                <a:endParaRPr lang="fr-FR" sz="1600" b="0" i="0" dirty="0">
                  <a:effectLst/>
                  <a:latin typeface="-apple-system"/>
                </a:endParaRPr>
              </a:p>
              <a:p>
                <a:pPr algn="l"/>
                <a:r>
                  <a:rPr lang="fr-FR" sz="1600" dirty="0">
                    <a:latin typeface="-apple-system"/>
                  </a:rPr>
                  <a:t>	</a:t>
                </a:r>
                <a:r>
                  <a:rPr lang="fr-FR" sz="1600" b="0" i="0" dirty="0" err="1">
                    <a:effectLst/>
                    <a:latin typeface="-apple-system"/>
                  </a:rPr>
                  <a:t>We'll</a:t>
                </a:r>
                <a:r>
                  <a:rPr lang="fr-FR" sz="1600" b="0" i="0" dirty="0">
                    <a:effectLst/>
                    <a:latin typeface="-apple-system"/>
                  </a:rPr>
                  <a:t> do </a:t>
                </a:r>
                <a:r>
                  <a:rPr lang="fr-FR" sz="1600" b="0" i="0" dirty="0" err="1">
                    <a:effectLst/>
                    <a:latin typeface="-apple-system"/>
                  </a:rPr>
                  <a:t>our</a:t>
                </a:r>
                <a:r>
                  <a:rPr lang="fr-FR" sz="1600" b="0" i="0" dirty="0">
                    <a:effectLst/>
                    <a:latin typeface="-apple-system"/>
                  </a:rPr>
                  <a:t>: </a:t>
                </a:r>
                <a:r>
                  <a:rPr lang="en-US" sz="16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/>
                    </m:sSubSup>
                    <m: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b="0" i="0" dirty="0">
                    <a:effectLst/>
                    <a:latin typeface="MJXc-TeX-math-I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1600" b="0" i="0" dirty="0">
                  <a:effectLst/>
                  <a:latin typeface="-apple-system"/>
                </a:endParaRPr>
              </a:p>
              <a:p>
                <a:pPr algn="l"/>
                <a:endParaRPr lang="fr-FR" sz="1600" b="0" i="0" dirty="0">
                  <a:effectLst/>
                  <a:latin typeface="-apple-system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fr-FR" sz="1600" b="0" i="0" dirty="0">
                    <a:effectLst/>
                    <a:latin typeface="-apple-system"/>
                  </a:rPr>
                  <a:t>Normal </a:t>
                </a:r>
                <a:r>
                  <a:rPr lang="fr-FR" sz="1600" b="0" i="0" dirty="0" err="1">
                    <a:effectLst/>
                    <a:latin typeface="-apple-system"/>
                  </a:rPr>
                  <a:t>differencing</a:t>
                </a:r>
                <a:r>
                  <a:rPr lang="fr-FR" sz="1600" b="0" i="0" dirty="0">
                    <a:effectLst/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/>
                    </m:sSubSup>
                    <m: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b="0" i="0" dirty="0">
                    <a:effectLst/>
                    <a:latin typeface="MJXc-TeX-math-I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b="0" i="0" dirty="0">
                    <a:effectLst/>
                    <a:latin typeface="-apple-system"/>
                  </a:rPr>
                  <a:t> ⬅ </a:t>
                </a:r>
                <a:r>
                  <a:rPr lang="fr-FR" sz="1600" b="0" i="0" dirty="0" err="1">
                    <a:effectLst/>
                    <a:latin typeface="-apple-system"/>
                  </a:rPr>
                  <a:t>individual</a:t>
                </a:r>
                <a:r>
                  <a:rPr lang="fr-FR" sz="1600" b="0" i="0" dirty="0">
                    <a:effectLst/>
                    <a:latin typeface="-apple-system"/>
                  </a:rPr>
                  <a:t> lag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fr-FR" sz="1600" b="0" i="0" dirty="0" err="1">
                    <a:effectLst/>
                    <a:latin typeface="-apple-system"/>
                  </a:rPr>
                  <a:t>Seasonal</a:t>
                </a:r>
                <a:r>
                  <a:rPr lang="fr-FR" sz="1600" b="0" i="0" dirty="0">
                    <a:effectLst/>
                    <a:latin typeface="-apple-system"/>
                  </a:rPr>
                  <a:t> </a:t>
                </a:r>
                <a:r>
                  <a:rPr lang="fr-FR" sz="1600" b="0" i="0" dirty="0" err="1">
                    <a:effectLst/>
                    <a:latin typeface="-apple-system"/>
                  </a:rPr>
                  <a:t>differencing</a:t>
                </a:r>
                <a:r>
                  <a:rPr lang="fr-FR" sz="1600" b="0" i="0" dirty="0">
                    <a:effectLst/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𝑠𝑑𝑖𝑓𝑓</m:t>
                        </m:r>
                      </m:sub>
                      <m:sup/>
                    </m:sSubSup>
                    <m: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b="0" i="0" dirty="0">
                    <a:effectLst/>
                    <a:latin typeface="MJXc-TeX-math-I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b="0" i="0" dirty="0">
                    <a:effectLst/>
                    <a:latin typeface="-apple-system"/>
                  </a:rPr>
                  <a:t>(m=12) ⬅ 12 </a:t>
                </a:r>
                <a:r>
                  <a:rPr lang="fr-FR" sz="1600" b="0" i="0" dirty="0" err="1">
                    <a:effectLst/>
                    <a:latin typeface="-apple-system"/>
                  </a:rPr>
                  <a:t>month</a:t>
                </a:r>
                <a:r>
                  <a:rPr lang="fr-FR" sz="1600" b="0" i="0" dirty="0">
                    <a:effectLst/>
                    <a:latin typeface="-apple-system"/>
                  </a:rPr>
                  <a:t> lag</a:t>
                </a:r>
              </a:p>
              <a:p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r>
                  <a:rPr lang="fr-FR" sz="1600" b="1" dirty="0">
                    <a:solidFill>
                      <a:srgbClr val="000000"/>
                    </a:solidFill>
                    <a:latin typeface="Helvetica Neue"/>
                  </a:rPr>
                  <a:t>	</a:t>
                </a:r>
                <a:endParaRPr lang="fr-FR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8568741" cy="4879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0664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119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36ED98-354B-4092-B3B6-5E6DD051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414"/>
            <a:ext cx="5857734" cy="21872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077E20D-A599-4113-9C0F-C5A9C206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03" y="2363382"/>
            <a:ext cx="6044012" cy="27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2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797341" cy="8153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☝️ Multiplicative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residuals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seem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to have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less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notion of time"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➔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better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🤔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Why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?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Models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work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best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when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forecating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do not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exhibit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meaningful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statistical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changes over time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can capture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statistical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properties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and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prolongate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in the future)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 time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call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stationarity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2C28B6-60FC-4A19-BD38-88B8AA96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35" y="520142"/>
            <a:ext cx="7522216" cy="27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35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627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Just like we applied differencing at two different lag levels, we can apply the other 	</a:t>
            </a:r>
            <a:r>
              <a:rPr lang="en-US" sz="1600" b="0" i="0" dirty="0" err="1">
                <a:effectLst/>
                <a:latin typeface="-apple-system"/>
              </a:rPr>
              <a:t>hyperparmeters</a:t>
            </a:r>
            <a:r>
              <a:rPr lang="en-US" sz="1600" b="0" i="0" dirty="0">
                <a:effectLst/>
                <a:latin typeface="-apple-system"/>
              </a:rPr>
              <a:t> (p and q) as well!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SARIMA has 7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hyperparameters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~ AR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hyperparameter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individual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lag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level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~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Integration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hyperparameter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individual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lag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level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~ MA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hyperparameter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individual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lag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level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~ AR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hyperparameter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seasonal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lag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level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~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Integration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hyperparameter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seasonal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lag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level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~ MA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hyperparameter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seasonal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lag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level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👉 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GridSearch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advised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👉 Must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only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choose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manually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(S = 12, 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annual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seasonality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📚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  <a:hlinkClick r:id="rId2"/>
              </a:rPr>
              <a:t>blog post on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  <a:hlinkClick r:id="rId2"/>
              </a:rPr>
              <a:t>hyperparams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120</a:t>
            </a:fld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4EE5C8-4DF5-4653-B076-C7DA80C7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736725"/>
            <a:ext cx="67913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07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121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A607775-C2C3-412C-9433-89E9B01E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79616"/>
            <a:ext cx="7448550" cy="6286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620ABB7-53CE-4C33-B80A-1480A8FB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37903"/>
            <a:ext cx="4990233" cy="30795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BD0439-3E4E-44DF-8757-8AF5028BF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66378"/>
            <a:ext cx="74295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60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122</a:t>
            </a:fld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20ABB7-53CE-4C33-B80A-1480A8FB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68" y="241300"/>
            <a:ext cx="4771733" cy="294471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C2FF624-152E-4BF6-A488-C376EEFE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68" y="3246885"/>
            <a:ext cx="4250816" cy="19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557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123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040471-B8DE-4425-B877-A77D17AE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506875"/>
            <a:ext cx="75057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685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124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8E2279-98E5-454A-818D-53539930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98465"/>
            <a:ext cx="7848600" cy="11334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EF472D-8EC6-4337-A99A-9F38D61B3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66" y="1831940"/>
            <a:ext cx="7212156" cy="32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419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125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74AE5F-68C4-4D78-9672-FF51022D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68" y="291287"/>
            <a:ext cx="7270447" cy="481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8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SARIMA(X) for </a:t>
            </a:r>
            <a:r>
              <a:rPr lang="en-US" sz="1600" b="1" i="0" dirty="0" err="1">
                <a:solidFill>
                  <a:srgbClr val="000000"/>
                </a:solidFill>
                <a:effectLst/>
                <a:latin typeface="News Cycle"/>
              </a:rPr>
              <a:t>eXogenous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 features</a:t>
            </a:r>
          </a:p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We can take advantage of two correlated times series by using one to predict another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8107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SARIMA(X) for </a:t>
            </a:r>
            <a:r>
              <a:rPr lang="en-US" sz="1600" b="1" i="0" dirty="0" err="1">
                <a:solidFill>
                  <a:srgbClr val="000000"/>
                </a:solidFill>
                <a:effectLst/>
                <a:latin typeface="News Cycle"/>
              </a:rPr>
              <a:t>eXogenous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 features</a:t>
            </a:r>
          </a:p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We can take advantage of two correlated times series by using one to predict another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	Suppose you were trying to predict the price of electricity in for the next 48 hours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1" i="1" dirty="0">
                <a:solidFill>
                  <a:srgbClr val="000000"/>
                </a:solidFill>
                <a:effectLst/>
                <a:latin typeface="var(--jp-content-font-family)"/>
              </a:rPr>
              <a:t>	Hypothesis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	Lower temperatures = higher electricity demand for heating = higher electricity prices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2"/>
            <a:r>
              <a:rPr lang="en-US" sz="1600" b="1" i="1" dirty="0">
                <a:solidFill>
                  <a:srgbClr val="000000"/>
                </a:solidFill>
                <a:effectLst/>
                <a:latin typeface="var(--jp-content-font-family)"/>
              </a:rPr>
              <a:t>Therefore</a:t>
            </a:r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Using past variations of: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market prices (endogenous variable) ⬅ Itself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external weather forecasts (exogenous variable) ⬅ External time series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 	we can then predict the price of electricity 💪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5958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SARIMA(X) for </a:t>
            </a:r>
            <a:r>
              <a:rPr lang="en-US" sz="1600" b="1" i="0" dirty="0" err="1">
                <a:solidFill>
                  <a:srgbClr val="000000"/>
                </a:solidFill>
                <a:effectLst/>
                <a:latin typeface="News Cycle"/>
              </a:rPr>
              <a:t>eXogenous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 features</a:t>
            </a:r>
          </a:p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	</a:t>
            </a:r>
          </a:p>
          <a:p>
            <a:endParaRPr lang="fr-FR" altLang="fr-FR" sz="1600" dirty="0">
              <a:latin typeface="-apple-system"/>
            </a:endParaRPr>
          </a:p>
          <a:p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fr-FR" altLang="fr-FR" sz="1600" dirty="0">
                <a:latin typeface="-apple-system"/>
              </a:rPr>
              <a:t>	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⚠️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you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need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to have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to the 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forecasted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values of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exog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variable 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such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model to 	help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you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128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3559AF-D098-480C-AAEA-E6F0ADA3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46" y="1517760"/>
            <a:ext cx="6772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299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129</a:t>
            </a:fld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7C57FB-4C6A-445E-A14F-0B38E4F6C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" y="1247061"/>
            <a:ext cx="8976666" cy="3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5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797341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✅ Most statistical forecasting methods are </a:t>
            </a:r>
            <a:r>
              <a:rPr lang="en-US" sz="1600" b="1" i="0" dirty="0">
                <a:effectLst/>
                <a:latin typeface="-apple-system"/>
              </a:rPr>
              <a:t>designed to work on stationary</a:t>
            </a:r>
            <a:r>
              <a:rPr lang="en-US" sz="1600" b="0" i="0" dirty="0">
                <a:effectLst/>
                <a:latin typeface="-apple-system"/>
              </a:rPr>
              <a:t> time series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052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130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B43F65-1543-448D-8A96-5E745E4D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36725"/>
            <a:ext cx="7543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979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131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6BB094-CE8E-4116-96BF-662B9C4C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8" y="1072174"/>
            <a:ext cx="7477125" cy="714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1BC7BAB-282D-4825-8C6C-4DB3F3127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49191"/>
            <a:ext cx="4191000" cy="29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212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132</a:t>
            </a:fld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F63514-2263-44E4-B3A3-F56B2AF5B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13" y="212422"/>
            <a:ext cx="6317573" cy="47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20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133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872EE47-6A2D-439B-A5BA-7CEF057F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29" y="343113"/>
            <a:ext cx="74676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111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429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Other types of time series models:</a:t>
            </a:r>
          </a:p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var(--jp-content-font-family)"/>
              </a:rPr>
              <a:t>Exponential smoothing (ETS): Moving average with exponentially decaying memory of past values. Great for non-linear trends with changing mean over 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>
              <a:effectLst/>
              <a:latin typeface="var(--jp-content-font-family)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var(--jp-content-font-family)"/>
              </a:rPr>
              <a:t>Holt's trend corrected exponential smoothing: Series has linear trend with slope that changes over 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>
              <a:effectLst/>
              <a:latin typeface="var(--jp-content-font-family)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var(--jp-content-font-family)"/>
              </a:rPr>
              <a:t>Holt-Winter's method: Adds seasonality</a:t>
            </a:r>
          </a:p>
          <a:p>
            <a:pPr lvl="1"/>
            <a:endParaRPr lang="en-US" sz="1600" dirty="0">
              <a:effectLst/>
              <a:latin typeface="var(--jp-content-font-family)"/>
            </a:endParaRPr>
          </a:p>
          <a:p>
            <a:r>
              <a:rPr lang="en-US" sz="1600" dirty="0">
                <a:latin typeface="var(--jp-content-font-family)"/>
              </a:rPr>
              <a:t>	</a:t>
            </a:r>
            <a:r>
              <a:rPr lang="en-US" sz="1600" u="none" strike="noStrike" dirty="0">
                <a:effectLst/>
                <a:latin typeface="var(--jp-content-font-family)"/>
                <a:hlinkClick r:id="rId2"/>
              </a:rPr>
              <a:t>See more</a:t>
            </a:r>
            <a:endParaRPr lang="en-US" sz="1600" u="none" strike="noStrike" dirty="0">
              <a:effectLst/>
              <a:latin typeface="var(--jp-content-font-family)"/>
            </a:endParaRPr>
          </a:p>
          <a:p>
            <a:pPr algn="l"/>
            <a:endParaRPr lang="en-US" sz="1600" dirty="0">
              <a:latin typeface="var(--jp-content-font-family)"/>
            </a:endParaRPr>
          </a:p>
          <a:p>
            <a:pPr algn="l"/>
            <a:endParaRPr lang="en-US" sz="1600" dirty="0">
              <a:effectLst/>
              <a:latin typeface="var(--jp-content-font-family)"/>
            </a:endParaRPr>
          </a:p>
          <a:p>
            <a:pPr algn="l"/>
            <a:endParaRPr lang="en-US" sz="1600" dirty="0">
              <a:effectLst/>
              <a:latin typeface="var(--jp-content-font-family)"/>
            </a:endParaRPr>
          </a:p>
          <a:p>
            <a:br>
              <a:rPr lang="en-US" sz="16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9015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1600" dirty="0">
              <a:latin typeface="var(--jp-content-font-family)"/>
            </a:endParaRPr>
          </a:p>
          <a:p>
            <a:pPr algn="l"/>
            <a:endParaRPr lang="en-US" sz="1600" dirty="0">
              <a:effectLst/>
              <a:latin typeface="var(--jp-content-font-family)"/>
            </a:endParaRPr>
          </a:p>
          <a:p>
            <a:pPr lvl="2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Bibliography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effectLst/>
                <a:latin typeface="var(--jp-content-font-family)"/>
                <a:hlinkClick r:id="rId2"/>
              </a:rPr>
              <a:t>Time Series Analysis Blog (1/2 : concepts)</a:t>
            </a:r>
            <a:endParaRPr lang="en-US" sz="1600" dirty="0">
              <a:effectLst/>
              <a:latin typeface="var(--jp-content-font-family)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effectLst/>
                <a:latin typeface="var(--jp-content-font-family)"/>
                <a:hlinkClick r:id="rId3"/>
              </a:rPr>
              <a:t>Time Series Analysis Blog (2/2 : </a:t>
            </a:r>
            <a:r>
              <a:rPr lang="en-US" sz="1600" u="none" strike="noStrike" dirty="0" err="1">
                <a:effectLst/>
                <a:latin typeface="var(--jp-content-font-family)"/>
                <a:hlinkClick r:id="rId3"/>
              </a:rPr>
              <a:t>arima</a:t>
            </a:r>
            <a:r>
              <a:rPr lang="en-US" sz="1600" u="none" strike="noStrike" dirty="0">
                <a:effectLst/>
                <a:latin typeface="var(--jp-content-font-family)"/>
                <a:hlinkClick r:id="rId3"/>
              </a:rPr>
              <a:t> models)</a:t>
            </a:r>
            <a:endParaRPr lang="en-US" sz="1600" dirty="0">
              <a:effectLst/>
              <a:latin typeface="var(--jp-content-font-family)"/>
            </a:endParaRPr>
          </a:p>
          <a:p>
            <a:br>
              <a:rPr lang="en-US" sz="16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0789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0" i="0" dirty="0">
                <a:effectLst/>
                <a:latin typeface="-apple-system"/>
              </a:rPr>
              <a:t>		☝️ best model </a:t>
            </a:r>
            <a:r>
              <a:rPr lang="fr-FR" sz="1600" b="0" i="0" dirty="0" err="1">
                <a:effectLst/>
                <a:latin typeface="-apple-system"/>
              </a:rPr>
              <a:t>found</a:t>
            </a:r>
            <a:endParaRPr lang="fr-FR" sz="1600" b="0" i="0" dirty="0">
              <a:effectLst/>
              <a:latin typeface="-apple-system"/>
            </a:endParaRPr>
          </a:p>
          <a:p>
            <a:endParaRPr lang="fr-FR" sz="1600" dirty="0">
              <a:solidFill>
                <a:srgbClr val="000000"/>
              </a:solidFill>
              <a:latin typeface="-apple-system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-apple-system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136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F8F4AC-D03D-4B94-9E61-84AE02A8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2393950"/>
            <a:ext cx="67913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827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7367905" cy="401391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			</a:t>
                </a: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Let's remember Linear Regression:</a:t>
                </a:r>
              </a:p>
              <a:p>
                <a:r>
                  <a:rPr lang="en-US" b="0" i="0" dirty="0">
                    <a:effectLst/>
                    <a:latin typeface="MJXc-TeX-math-I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sz="1600" b="0" i="0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0" dirty="0">
                    <a:effectLst/>
                    <a:latin typeface="MJXc-TeX-math-I"/>
                  </a:rPr>
                  <a:t>+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fr-F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endParaRPr lang="en-US" sz="1600" b="0" i="0" dirty="0">
                  <a:effectLst/>
                  <a:latin typeface="-apple-system"/>
                </a:endParaRPr>
              </a:p>
              <a:p>
                <a:r>
                  <a:rPr lang="en-US" b="0" i="0" dirty="0">
                    <a:effectLst/>
                    <a:latin typeface="-apple-system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❓What about non-linear behavior as below?</a:t>
                </a:r>
              </a:p>
              <a:p>
                <a:endParaRPr lang="fr-FR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endParaRPr lang="en-US" sz="1600" b="1" dirty="0">
                  <a:solidFill>
                    <a:srgbClr val="000000"/>
                  </a:solidFill>
                  <a:latin typeface="News Cycle"/>
                </a:endParaRPr>
              </a:p>
              <a:p>
                <a:endParaRPr lang="en-US" sz="1600" b="1" dirty="0">
                  <a:solidFill>
                    <a:srgbClr val="000000"/>
                  </a:solidFill>
                  <a:latin typeface="News Cycle"/>
                </a:endParaRPr>
              </a:p>
              <a:p>
                <a:endParaRPr lang="en-US" b="1" dirty="0">
                  <a:solidFill>
                    <a:srgbClr val="000000"/>
                  </a:solidFill>
                  <a:latin typeface="News Cycle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fr-FR" b="1" dirty="0">
                  <a:solidFill>
                    <a:srgbClr val="000000"/>
                  </a:solidFill>
                  <a:latin typeface="News Cycle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altLang="fr-F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-apple-system"/>
                </a:endParaRPr>
              </a:p>
              <a:p>
                <a:endParaRPr lang="fr-FR" b="1" dirty="0">
                  <a:solidFill>
                    <a:srgbClr val="000000"/>
                  </a:solidFill>
                  <a:latin typeface="News Cycle"/>
                </a:endParaRPr>
              </a:p>
              <a:p>
                <a:r>
                  <a:rPr lang="fr-FR" b="1" i="0" dirty="0">
                    <a:solidFill>
                      <a:srgbClr val="000000"/>
                    </a:solidFill>
                    <a:effectLst/>
                    <a:latin typeface="News Cycle"/>
                  </a:rPr>
                  <a:t>		</a:t>
                </a:r>
              </a:p>
              <a:p>
                <a:pPr algn="l"/>
                <a:r>
                  <a:rPr lang="en-US" b="0" i="0" dirty="0">
                    <a:effectLst/>
                    <a:latin typeface="-apple-system"/>
                  </a:rPr>
                  <a:t>	</a:t>
                </a:r>
                <a:endParaRPr lang="en-US" sz="1600" dirty="0">
                  <a:solidFill>
                    <a:srgbClr val="000000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7367905" cy="4013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137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E8BA11-757E-475E-A51C-3DAE1682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79" y="2193925"/>
            <a:ext cx="2965147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986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7367905" cy="450924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			</a:t>
                </a: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Let's remember Linear Regression:</a:t>
                </a:r>
              </a:p>
              <a:p>
                <a:r>
                  <a:rPr lang="en-US" b="0" i="0" dirty="0">
                    <a:effectLst/>
                    <a:latin typeface="MJXc-TeX-math-I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sz="1600" b="0" i="0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0" dirty="0">
                    <a:effectLst/>
                    <a:latin typeface="MJXc-TeX-math-I"/>
                  </a:rPr>
                  <a:t>+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fr-F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endParaRPr lang="en-US" sz="1600" b="0" i="0" dirty="0">
                  <a:effectLst/>
                  <a:latin typeface="-apple-system"/>
                </a:endParaRPr>
              </a:p>
              <a:p>
                <a:r>
                  <a:rPr lang="en-US" b="0" i="0" dirty="0">
                    <a:effectLst/>
                    <a:latin typeface="-apple-system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❓What about non-linear behavior as below?</a:t>
                </a:r>
              </a:p>
              <a:p>
                <a:endParaRPr lang="fr-FR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endParaRPr lang="en-US" sz="1600" b="1" dirty="0">
                  <a:solidFill>
                    <a:srgbClr val="000000"/>
                  </a:solidFill>
                  <a:latin typeface="News Cycle"/>
                </a:endParaRPr>
              </a:p>
              <a:p>
                <a:endParaRPr lang="en-US" sz="1600" b="1" dirty="0">
                  <a:solidFill>
                    <a:srgbClr val="000000"/>
                  </a:solidFill>
                  <a:latin typeface="News Cycle"/>
                </a:endParaRPr>
              </a:p>
              <a:p>
                <a:endParaRPr lang="en-US" b="1" dirty="0">
                  <a:solidFill>
                    <a:srgbClr val="000000"/>
                  </a:solidFill>
                  <a:latin typeface="News Cycle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fr-FR" b="1" dirty="0">
                  <a:solidFill>
                    <a:srgbClr val="000000"/>
                  </a:solidFill>
                  <a:latin typeface="News Cycle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altLang="fr-F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-apple-system"/>
                </a:endParaRPr>
              </a:p>
              <a:p>
                <a:endParaRPr lang="fr-FR" b="1" dirty="0">
                  <a:solidFill>
                    <a:srgbClr val="000000"/>
                  </a:solidFill>
                  <a:latin typeface="News Cycle"/>
                </a:endParaRPr>
              </a:p>
              <a:p>
                <a:r>
                  <a:rPr lang="fr-FR" b="1" i="0" dirty="0">
                    <a:solidFill>
                      <a:srgbClr val="000000"/>
                    </a:solidFill>
                    <a:effectLst/>
                    <a:latin typeface="News Cycle"/>
                  </a:rPr>
                  <a:t>		</a:t>
                </a:r>
              </a:p>
              <a:p>
                <a:pPr algn="l"/>
                <a:r>
                  <a:rPr lang="en-US" b="0" i="0" dirty="0">
                    <a:effectLst/>
                    <a:latin typeface="-apple-system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👉 If we add a new transformed feature 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we have a better fit (in red)</a:t>
                </a:r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r>
                  <a:rPr lang="fr-FR" sz="1600" b="1" dirty="0">
                    <a:solidFill>
                      <a:srgbClr val="000000"/>
                    </a:solidFill>
                    <a:latin typeface="Helvetica Neue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sz="1600" b="0" i="0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0" dirty="0">
                    <a:effectLst/>
                    <a:latin typeface="MJXc-TeX-math-I"/>
                  </a:rPr>
                  <a:t>+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…+ </m:t>
                    </m:r>
                    <m:r>
                      <a:rPr lang="fr-FR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endParaRPr lang="en-US" sz="1600" b="0" i="0" dirty="0">
                  <a:effectLst/>
                  <a:latin typeface="-apple-system"/>
                </a:endParaRPr>
              </a:p>
              <a:p>
                <a:pPr algn="l"/>
                <a:endParaRPr lang="en-US" sz="1600" dirty="0">
                  <a:solidFill>
                    <a:srgbClr val="000000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7367905" cy="45092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138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E8BA11-757E-475E-A51C-3DAE1682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79" y="2193925"/>
            <a:ext cx="2965147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117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7367905" cy="130548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			</a:t>
                </a:r>
              </a:p>
              <a:p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🤔 We could engineer very complex features: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fr-FR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</m:oMath>
                </a14:m>
                <a:r>
                  <a:rPr lang="en-US" sz="1600" dirty="0">
                    <a:latin typeface="-apple-system"/>
                  </a:rPr>
                  <a:t> </a:t>
                </a:r>
                <a:r>
                  <a:rPr lang="en-US" sz="1600" b="0" dirty="0">
                    <a:effectLst/>
                    <a:latin typeface="MJXc-TeX-main-R"/>
                  </a:rPr>
                  <a:t>,(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b="0" dirty="0">
                    <a:effectLst/>
                    <a:latin typeface="MJXc-TeX-main-R"/>
                  </a:rPr>
                  <a:t>*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</m:oMath>
                </a14:m>
                <a:r>
                  <a:rPr lang="en-US" sz="1600" b="0" dirty="0">
                    <a:effectLst/>
                    <a:latin typeface="MJXc-TeX-main-R"/>
                  </a:rPr>
                  <a:t>),...</a:t>
                </a:r>
                <a:r>
                  <a:rPr lang="en-US" b="0" i="0" dirty="0">
                    <a:effectLst/>
                    <a:latin typeface="MJXc-TeX-math-I"/>
                  </a:rPr>
                  <a:t>	</a:t>
                </a:r>
                <a:endParaRPr lang="fr-FR" sz="1600" b="0" i="0" dirty="0">
                  <a:effectLst/>
                  <a:latin typeface="MJXc-TeX-math-I"/>
                </a:endParaRPr>
              </a:p>
              <a:p>
                <a:r>
                  <a:rPr lang="en-US" b="0" i="0" dirty="0">
                    <a:effectLst/>
                    <a:latin typeface="-apple-system"/>
                  </a:rPr>
                  <a:t>	</a:t>
                </a:r>
                <a:endParaRPr lang="en-US" sz="1600" dirty="0">
                  <a:solidFill>
                    <a:srgbClr val="000000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7367905" cy="1305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97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797341" cy="6291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✅ Most statistical forecasting methods are </a:t>
            </a:r>
            <a:r>
              <a:rPr lang="en-US" sz="1600" b="1" i="0" dirty="0">
                <a:effectLst/>
                <a:latin typeface="-apple-system"/>
              </a:rPr>
              <a:t>designed to work on stationary</a:t>
            </a:r>
            <a:r>
              <a:rPr lang="en-US" sz="1600" b="0" i="0" dirty="0">
                <a:effectLst/>
                <a:latin typeface="-apple-system"/>
              </a:rPr>
              <a:t> time series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sz="1600" b="1" dirty="0">
                <a:solidFill>
                  <a:srgbClr val="000000"/>
                </a:solidFill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1: First, </a:t>
            </a:r>
            <a:r>
              <a:rPr lang="en-US" sz="1600" b="1" i="0" dirty="0">
                <a:effectLst/>
                <a:latin typeface="-apple-system"/>
              </a:rPr>
              <a:t>convert</a:t>
            </a:r>
            <a:r>
              <a:rPr lang="en-US" sz="1600" b="0" i="0" dirty="0">
                <a:effectLst/>
                <a:latin typeface="-apple-system"/>
              </a:rPr>
              <a:t> a non-stationary series to stationary.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2: Then, </a:t>
            </a:r>
            <a:r>
              <a:rPr lang="en-US" sz="1600" b="1" i="0" dirty="0">
                <a:effectLst/>
                <a:latin typeface="-apple-system"/>
              </a:rPr>
              <a:t>forecast stationary</a:t>
            </a:r>
            <a:r>
              <a:rPr lang="en-US" sz="1600" b="0" i="0" dirty="0">
                <a:effectLst/>
                <a:latin typeface="-apple-system"/>
              </a:rPr>
              <a:t> TS by prolongating stationary properties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3: Finally </a:t>
            </a:r>
            <a:r>
              <a:rPr lang="en-US" sz="1600" b="1" i="0" dirty="0">
                <a:effectLst/>
                <a:latin typeface="-apple-system"/>
              </a:rPr>
              <a:t>reintroduce</a:t>
            </a:r>
            <a:r>
              <a:rPr lang="en-US" sz="1600" b="0" i="0" dirty="0">
                <a:effectLst/>
                <a:latin typeface="-apple-system"/>
              </a:rPr>
              <a:t> seasonality, etc...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59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7367905" cy="18371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			</a:t>
                </a:r>
              </a:p>
              <a:p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🤔 We could engineer very complex features: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fr-FR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</m:oMath>
                </a14:m>
                <a:r>
                  <a:rPr lang="en-US" sz="1600" dirty="0">
                    <a:latin typeface="-apple-system"/>
                  </a:rPr>
                  <a:t> </a:t>
                </a:r>
                <a:r>
                  <a:rPr lang="en-US" sz="1600" b="0" dirty="0">
                    <a:effectLst/>
                    <a:latin typeface="MJXc-TeX-main-R"/>
                  </a:rPr>
                  <a:t>,(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b="0" dirty="0">
                    <a:effectLst/>
                    <a:latin typeface="MJXc-TeX-main-R"/>
                  </a:rPr>
                  <a:t>*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</m:oMath>
                </a14:m>
                <a:r>
                  <a:rPr lang="en-US" sz="1600" b="0" dirty="0">
                    <a:effectLst/>
                    <a:latin typeface="MJXc-TeX-main-R"/>
                  </a:rPr>
                  <a:t>),...</a:t>
                </a:r>
              </a:p>
              <a:p>
                <a:r>
                  <a:rPr lang="en-US" b="0" i="0" dirty="0">
                    <a:effectLst/>
                    <a:latin typeface="-apple-system"/>
                  </a:rPr>
                  <a:t>	</a:t>
                </a:r>
              </a:p>
              <a:p>
                <a:r>
                  <a:rPr lang="en-US" dirty="0">
                    <a:latin typeface="-apple-system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Our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fr-FR" sz="1600" b="0" i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 will keep increasing with every additional feature!</a:t>
                </a:r>
                <a:r>
                  <a:rPr lang="en-US" b="0" i="0" dirty="0">
                    <a:effectLst/>
                    <a:latin typeface="MJXc-TeX-math-I"/>
                  </a:rPr>
                  <a:t>	</a:t>
                </a:r>
                <a:endParaRPr lang="fr-FR" sz="1600" b="0" i="0" dirty="0">
                  <a:effectLst/>
                  <a:latin typeface="MJXc-TeX-math-I"/>
                </a:endParaRPr>
              </a:p>
              <a:p>
                <a:r>
                  <a:rPr lang="en-US" b="0" i="0" dirty="0">
                    <a:effectLst/>
                    <a:latin typeface="-apple-system"/>
                  </a:rPr>
                  <a:t>	</a:t>
                </a:r>
                <a:endParaRPr lang="en-US" sz="1600" dirty="0">
                  <a:solidFill>
                    <a:srgbClr val="000000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7367905" cy="1837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7727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7367905" cy="208332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			</a:t>
                </a:r>
              </a:p>
              <a:p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🤔 We could engineer very complex features: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fr-FR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</m:oMath>
                </a14:m>
                <a:r>
                  <a:rPr lang="en-US" sz="1600" dirty="0">
                    <a:latin typeface="-apple-system"/>
                  </a:rPr>
                  <a:t> </a:t>
                </a:r>
                <a:r>
                  <a:rPr lang="en-US" sz="1600" b="0" dirty="0">
                    <a:effectLst/>
                    <a:latin typeface="MJXc-TeX-main-R"/>
                  </a:rPr>
                  <a:t>,(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b="0" dirty="0">
                    <a:effectLst/>
                    <a:latin typeface="MJXc-TeX-main-R"/>
                  </a:rPr>
                  <a:t>*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</m:oMath>
                </a14:m>
                <a:r>
                  <a:rPr lang="en-US" sz="1600" b="0" dirty="0">
                    <a:effectLst/>
                    <a:latin typeface="MJXc-TeX-main-R"/>
                  </a:rPr>
                  <a:t>),...</a:t>
                </a:r>
              </a:p>
              <a:p>
                <a:r>
                  <a:rPr lang="en-US" b="0" i="0" dirty="0">
                    <a:effectLst/>
                    <a:latin typeface="-apple-system"/>
                  </a:rPr>
                  <a:t>	</a:t>
                </a:r>
              </a:p>
              <a:p>
                <a:r>
                  <a:rPr lang="en-US" dirty="0">
                    <a:latin typeface="-apple-system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Our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fr-FR" sz="1600" b="0" i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 will keep increasing with every additional feature!</a:t>
                </a:r>
                <a:r>
                  <a:rPr lang="en-US" b="0" i="0" dirty="0">
                    <a:effectLst/>
                    <a:latin typeface="MJXc-TeX-math-I"/>
                  </a:rPr>
                  <a:t>	</a:t>
                </a:r>
                <a:endParaRPr lang="fr-FR" sz="1600" b="0" i="0" dirty="0">
                  <a:effectLst/>
                  <a:latin typeface="MJXc-TeX-math-I"/>
                </a:endParaRPr>
              </a:p>
              <a:p>
                <a:r>
                  <a:rPr lang="en-US" b="0" i="0" dirty="0">
                    <a:effectLst/>
                    <a:latin typeface="-apple-system"/>
                  </a:rPr>
                  <a:t>	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-apple-system"/>
                  </a:rPr>
                  <a:t>		</a:t>
                </a:r>
                <a:r>
                  <a:rPr lang="en-US" sz="1600" b="0" i="1" dirty="0">
                    <a:effectLst/>
                    <a:latin typeface="-apple-system"/>
                  </a:rPr>
                  <a:t>We just solved Data Science!</a:t>
                </a:r>
                <a:endParaRPr lang="en-US" sz="1600" dirty="0">
                  <a:solidFill>
                    <a:srgbClr val="000000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7367905" cy="2083327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9244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7367905" cy="30682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			</a:t>
                </a:r>
              </a:p>
              <a:p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🤔 We could engineer very complex features: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fr-FR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</m:oMath>
                </a14:m>
                <a:r>
                  <a:rPr lang="en-US" sz="1600" dirty="0">
                    <a:latin typeface="-apple-system"/>
                  </a:rPr>
                  <a:t> </a:t>
                </a:r>
                <a:r>
                  <a:rPr lang="en-US" sz="1600" b="0" dirty="0">
                    <a:effectLst/>
                    <a:latin typeface="MJXc-TeX-main-R"/>
                  </a:rPr>
                  <a:t>,(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b="0" dirty="0">
                    <a:effectLst/>
                    <a:latin typeface="MJXc-TeX-main-R"/>
                  </a:rPr>
                  <a:t>*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</m:oMath>
                </a14:m>
                <a:r>
                  <a:rPr lang="en-US" sz="1600" b="0" dirty="0">
                    <a:effectLst/>
                    <a:latin typeface="MJXc-TeX-main-R"/>
                  </a:rPr>
                  <a:t>),...</a:t>
                </a:r>
              </a:p>
              <a:p>
                <a:r>
                  <a:rPr lang="en-US" b="0" i="0" dirty="0">
                    <a:effectLst/>
                    <a:latin typeface="-apple-system"/>
                  </a:rPr>
                  <a:t>	</a:t>
                </a:r>
              </a:p>
              <a:p>
                <a:r>
                  <a:rPr lang="en-US" dirty="0">
                    <a:latin typeface="-apple-system"/>
                  </a:rPr>
                  <a:t>	</a:t>
                </a:r>
                <a:r>
                  <a:rPr lang="en-US" sz="1600" b="0" i="0" dirty="0">
                    <a:effectLst/>
                    <a:latin typeface="-apple-system"/>
                  </a:rPr>
                  <a:t>Our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fr-FR" sz="1600" b="0" i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 will keep increasing with every additional feature!</a:t>
                </a:r>
                <a:r>
                  <a:rPr lang="en-US" b="0" i="0" dirty="0">
                    <a:effectLst/>
                    <a:latin typeface="MJXc-TeX-math-I"/>
                  </a:rPr>
                  <a:t>	</a:t>
                </a:r>
                <a:endParaRPr lang="fr-FR" sz="1600" b="0" i="0" dirty="0">
                  <a:effectLst/>
                  <a:latin typeface="MJXc-TeX-math-I"/>
                </a:endParaRPr>
              </a:p>
              <a:p>
                <a:r>
                  <a:rPr lang="en-US" b="0" i="0" dirty="0">
                    <a:effectLst/>
                    <a:latin typeface="-apple-system"/>
                  </a:rPr>
                  <a:t>	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-apple-system"/>
                  </a:rPr>
                  <a:t>		</a:t>
                </a:r>
                <a:r>
                  <a:rPr lang="en-US" sz="1600" b="0" i="1" dirty="0">
                    <a:effectLst/>
                    <a:latin typeface="-apple-system"/>
                  </a:rPr>
                  <a:t>We just solved Data Science!</a:t>
                </a:r>
              </a:p>
              <a:p>
                <a:endParaRPr lang="en-US" sz="1600" i="1" dirty="0">
                  <a:solidFill>
                    <a:srgbClr val="000000"/>
                  </a:solidFill>
                  <a:latin typeface="-apple-system"/>
                </a:endParaRPr>
              </a:p>
              <a:p>
                <a:endParaRPr lang="en-US" sz="1600" i="1" dirty="0">
                  <a:solidFill>
                    <a:srgbClr val="000000"/>
                  </a:solidFill>
                  <a:latin typeface="-apple-system"/>
                </a:endParaRPr>
              </a:p>
              <a:p>
                <a:endParaRPr lang="en-US" sz="1600" i="1" dirty="0">
                  <a:solidFill>
                    <a:srgbClr val="000000"/>
                  </a:solidFill>
                  <a:latin typeface="-apple-system"/>
                </a:endParaRPr>
              </a:p>
              <a:p>
                <a:endParaRPr lang="en-US" sz="1600" dirty="0">
                  <a:solidFill>
                    <a:srgbClr val="000000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7367905" cy="3068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142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CEAE32-8DF2-4C18-B136-250D25D8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36" y="2765425"/>
            <a:ext cx="49339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833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035341" cy="373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fr-FR" b="1" dirty="0" err="1"/>
              <a:t>Overfitting</a:t>
            </a:r>
            <a:r>
              <a:rPr lang="fr-FR" b="1" dirty="0"/>
              <a:t> and </a:t>
            </a:r>
            <a:r>
              <a:rPr lang="fr-FR" b="1" dirty="0" err="1"/>
              <a:t>Underfitting</a:t>
            </a:r>
            <a:endParaRPr lang="fr-FR" b="1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pPr lvl="2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What's bad about the first model? About the third ?</a:t>
            </a:r>
          </a:p>
          <a:p>
            <a:pPr lvl="2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143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A9C8F59-22A8-45A4-A1AE-01EE7451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70" y="898525"/>
            <a:ext cx="5940934" cy="24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245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035341" cy="5245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fr-FR" b="1" dirty="0" err="1"/>
              <a:t>Overfitting</a:t>
            </a:r>
            <a:r>
              <a:rPr lang="fr-FR" b="1" dirty="0"/>
              <a:t> and </a:t>
            </a:r>
            <a:r>
              <a:rPr lang="fr-FR" b="1" dirty="0" err="1"/>
              <a:t>Underfitting</a:t>
            </a:r>
            <a:endParaRPr lang="fr-FR" b="1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pPr lvl="2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What's bad about the first model? About the third ?</a:t>
            </a:r>
          </a:p>
          <a:p>
            <a:pPr lvl="2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The first does not capture all the information in the data (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high bias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model).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The third finds signal that isn't there (noise). It will not generalize well to new data points.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(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high variance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model: It will vary a lot from dataset to dataset)</a:t>
            </a:r>
          </a:p>
          <a:p>
            <a:br>
              <a:rPr lang="fr-FR" sz="1600" dirty="0"/>
            </a:br>
            <a:endParaRPr lang="fr-FR" sz="1600" b="0" i="0" dirty="0">
              <a:effectLst/>
              <a:latin typeface="MJXc-TeX-math-I"/>
            </a:endParaRPr>
          </a:p>
          <a:p>
            <a:r>
              <a:rPr lang="en-US" b="0" i="0" dirty="0">
                <a:effectLst/>
                <a:latin typeface="-apple-system"/>
              </a:rPr>
              <a:t>	</a:t>
            </a:r>
            <a:endParaRPr lang="en-US" sz="1600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144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A9C8F59-22A8-45A4-A1AE-01EE7451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70" y="898525"/>
            <a:ext cx="5940934" cy="24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415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035341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br>
              <a:rPr lang="fr-FR" sz="1600" dirty="0"/>
            </a:br>
            <a:endParaRPr lang="fr-FR" sz="1600" b="0" i="0" dirty="0">
              <a:effectLst/>
              <a:latin typeface="MJXc-TeX-math-I"/>
            </a:endParaRPr>
          </a:p>
          <a:p>
            <a:r>
              <a:rPr lang="en-US" b="0" i="0" dirty="0">
                <a:effectLst/>
                <a:latin typeface="-apple-system"/>
              </a:rPr>
              <a:t>	</a:t>
            </a:r>
            <a:endParaRPr lang="en-US" sz="1600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145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5716A2-B796-4206-84EE-A4B5B5DD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46" y="1262176"/>
            <a:ext cx="7772400" cy="31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25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8035341" cy="499880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r>
                  <a:rPr lang="fr-FR" sz="1600" b="1" dirty="0">
                    <a:solidFill>
                      <a:srgbClr val="000000"/>
                    </a:solidFill>
                    <a:latin typeface="Helvetica Neue"/>
                  </a:rPr>
                  <a:t>	</a:t>
                </a:r>
              </a:p>
              <a:p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  <a:r>
                  <a:rPr lang="fr-FR" b="1" i="0" dirty="0">
                    <a:solidFill>
                      <a:srgbClr val="000000"/>
                    </a:solidFill>
                    <a:effectLst/>
                    <a:latin typeface="News Cycle"/>
                  </a:rPr>
                  <a:t>The </a:t>
                </a:r>
                <a:r>
                  <a:rPr lang="fr-FR" b="1" i="0" dirty="0" err="1">
                    <a:solidFill>
                      <a:srgbClr val="000000"/>
                    </a:solidFill>
                    <a:effectLst/>
                    <a:latin typeface="News Cycle"/>
                  </a:rPr>
                  <a:t>Bias</a:t>
                </a:r>
                <a:r>
                  <a:rPr lang="fr-FR" b="1" i="0" dirty="0">
                    <a:solidFill>
                      <a:srgbClr val="000000"/>
                    </a:solidFill>
                    <a:effectLst/>
                    <a:latin typeface="News Cycle"/>
                  </a:rPr>
                  <a:t>-Variance </a:t>
                </a:r>
                <a:r>
                  <a:rPr lang="fr-FR" b="1" i="0" dirty="0" err="1">
                    <a:solidFill>
                      <a:srgbClr val="000000"/>
                    </a:solidFill>
                    <a:effectLst/>
                    <a:latin typeface="News Cycle"/>
                  </a:rPr>
                  <a:t>Tradeoff</a:t>
                </a:r>
                <a:endParaRPr lang="fr-FR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endParaRPr lang="en-US" dirty="0">
                  <a:latin typeface="-apple-system"/>
                </a:endParaRPr>
              </a:p>
              <a:p>
                <a:r>
                  <a:rPr lang="en-US" sz="1600" b="0" i="0" dirty="0">
                    <a:effectLst/>
                    <a:latin typeface="-apple-system"/>
                  </a:rPr>
                  <a:t>	One of the most important concepts in Data science!</a:t>
                </a:r>
                <a:endParaRPr lang="fr-FR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algn="l"/>
                <a:endParaRPr lang="fr-FR" sz="1600" b="1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b="0" i="0" dirty="0">
                    <a:effectLst/>
                    <a:latin typeface="MJXc-TeX-math-I"/>
                  </a:rPr>
                  <a:t>	</a:t>
                </a:r>
                <a:r>
                  <a:rPr lang="fr-FR" sz="1600" dirty="0">
                    <a:latin typeface="-apple-system"/>
                  </a:rPr>
                  <a:t> </a:t>
                </a:r>
              </a:p>
              <a:p>
                <a:r>
                  <a:rPr lang="fr-FR" sz="1600" dirty="0">
                    <a:latin typeface="-apple-system"/>
                  </a:rPr>
                  <a:t>	📚 </a:t>
                </a:r>
                <a:r>
                  <a:rPr lang="fr-FR" sz="1600" dirty="0">
                    <a:latin typeface="-apple-system"/>
                    <a:hlinkClick r:id="rId2"/>
                  </a:rPr>
                  <a:t>Great </a:t>
                </a:r>
                <a:r>
                  <a:rPr lang="fr-FR" sz="1600" dirty="0" err="1">
                    <a:latin typeface="-apple-system"/>
                    <a:hlinkClick r:id="rId2"/>
                  </a:rPr>
                  <a:t>read</a:t>
                </a:r>
                <a:r>
                  <a:rPr lang="fr-FR" sz="1600" dirty="0">
                    <a:latin typeface="-apple-system"/>
                    <a:hlinkClick r:id="rId2"/>
                  </a:rPr>
                  <a:t> </a:t>
                </a:r>
                <a:r>
                  <a:rPr lang="fr-FR" sz="1600" dirty="0">
                    <a:latin typeface="MJXc-TeX-math-I"/>
                  </a:rPr>
                  <a:t> </a:t>
                </a:r>
                <a:r>
                  <a:rPr lang="fr-FR" sz="1600" b="0" i="1" dirty="0" err="1">
                    <a:effectLst/>
                    <a:latin typeface="MJXc-TeX-math-I"/>
                  </a:rPr>
                  <a:t>TotalError</a:t>
                </a:r>
                <a:r>
                  <a:rPr lang="fr-FR" sz="1600" b="0" i="1" dirty="0">
                    <a:effectLst/>
                    <a:latin typeface="MJXc-TeX-main-R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𝐵𝑖𝑎𝑖𝑠</m:t>
                        </m:r>
                      </m:e>
                      <m:sup>
                        <m:r>
                          <a:rPr lang="fr-FR" sz="16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b="0" i="1" dirty="0">
                    <a:effectLst/>
                    <a:latin typeface="-apple-system"/>
                  </a:rPr>
                  <a:t> </a:t>
                </a:r>
                <a:r>
                  <a:rPr lang="fr-FR" sz="1600" b="0" i="1" dirty="0">
                    <a:effectLst/>
                    <a:latin typeface="MJXc-TeX-main-R"/>
                  </a:rPr>
                  <a:t>+</a:t>
                </a:r>
                <a:r>
                  <a:rPr lang="fr-FR" sz="1600" b="0" i="1" dirty="0">
                    <a:solidFill>
                      <a:srgbClr val="008080"/>
                    </a:solidFill>
                    <a:effectLst/>
                    <a:latin typeface="MJXc-TeX-math-I"/>
                  </a:rPr>
                  <a:t>Variance</a:t>
                </a:r>
                <a:r>
                  <a:rPr lang="fr-FR" sz="1600" b="0" i="1" dirty="0">
                    <a:effectLst/>
                    <a:latin typeface="MJXc-TeX-main-R"/>
                  </a:rPr>
                  <a:t>+</a:t>
                </a:r>
                <a:r>
                  <a:rPr lang="fr-FR" sz="1600" b="0" i="1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MJXc-TeX-math-I"/>
                  </a:rPr>
                  <a:t>IrreducibleError</a:t>
                </a:r>
                <a:endParaRPr lang="fr-FR" sz="1600" b="0" i="1" dirty="0">
                  <a:solidFill>
                    <a:schemeClr val="bg1">
                      <a:lumMod val="50000"/>
                    </a:schemeClr>
                  </a:solidFill>
                  <a:effectLst/>
                  <a:latin typeface="-apple-system"/>
                </a:endParaRPr>
              </a:p>
              <a:p>
                <a:pPr algn="l"/>
                <a:r>
                  <a:rPr lang="fr-FR" sz="1600" dirty="0">
                    <a:latin typeface="-apple-system"/>
                  </a:rPr>
                  <a:t>	</a:t>
                </a:r>
                <a:endParaRPr lang="fr-FR" sz="1600" b="0" i="0" dirty="0">
                  <a:effectLst/>
                  <a:latin typeface="-apple-system"/>
                </a:endParaRPr>
              </a:p>
              <a:p>
                <a:pPr lvl="2"/>
                <a:endParaRPr lang="en-US" sz="1600" b="0" i="0" dirty="0">
                  <a:solidFill>
                    <a:srgbClr val="000000"/>
                  </a:solidFill>
                  <a:effectLst/>
                  <a:latin typeface="var(--jp-content-font-family)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000000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8035341" cy="4998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146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45F266-B337-4572-AE9C-4239CC9AC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041525"/>
            <a:ext cx="3886200" cy="24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71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035341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❓How do we find the optimal model complexity?</a:t>
            </a:r>
            <a:r>
              <a:rPr lang="fr-FR" sz="1600" dirty="0">
                <a:latin typeface="-apple-system"/>
              </a:rPr>
              <a:t>	</a:t>
            </a:r>
            <a:endParaRPr lang="fr-FR" sz="1600" b="0" i="0" dirty="0">
              <a:effectLst/>
              <a:latin typeface="-apple-system"/>
            </a:endParaRPr>
          </a:p>
          <a:p>
            <a:pPr lvl="2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1696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035341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fr-FR" sz="1600" dirty="0">
                <a:latin typeface="-apple-system"/>
              </a:rPr>
              <a:t>T</a:t>
            </a:r>
            <a:r>
              <a:rPr lang="en-US" sz="1600" dirty="0">
                <a:latin typeface="-apple-system"/>
              </a:rPr>
              <a:t>h</a:t>
            </a:r>
            <a:r>
              <a:rPr lang="en-US" sz="1600" b="0" i="0" dirty="0">
                <a:effectLst/>
                <a:latin typeface="-apple-system"/>
              </a:rPr>
              <a:t>e one that minimizes the </a:t>
            </a:r>
            <a:r>
              <a:rPr lang="en-US" sz="1600" b="1" i="0" dirty="0">
                <a:effectLst/>
                <a:latin typeface="-apple-system"/>
              </a:rPr>
              <a:t>Test Error</a:t>
            </a:r>
            <a:r>
              <a:rPr lang="en-US" sz="1600" b="0" i="0" dirty="0">
                <a:effectLst/>
                <a:latin typeface="-apple-system"/>
              </a:rPr>
              <a:t> on a unseen dataset</a:t>
            </a:r>
            <a:r>
              <a:rPr lang="fr-FR" sz="1600" dirty="0">
                <a:latin typeface="-apple-system"/>
              </a:rPr>
              <a:t>	</a:t>
            </a:r>
            <a:endParaRPr lang="fr-FR" sz="1600" b="0" i="0" dirty="0">
              <a:effectLst/>
              <a:latin typeface="-apple-system"/>
            </a:endParaRPr>
          </a:p>
          <a:p>
            <a:pPr lvl="2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148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6F2058E-D68D-4ED1-8521-6F9EEF87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73480"/>
            <a:ext cx="4823730" cy="33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540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03534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🤔 Don't have time to try many models?</a:t>
            </a:r>
            <a:endParaRPr lang="fr-FR" sz="1600" b="0" i="0" dirty="0">
              <a:effectLst/>
              <a:latin typeface="-apple-system"/>
            </a:endParaRPr>
          </a:p>
          <a:p>
            <a:endParaRPr lang="en-US" sz="1600" b="0" i="0" dirty="0">
              <a:effectLst/>
              <a:latin typeface="-apple-system"/>
            </a:endParaRPr>
          </a:p>
          <a:p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Use </a:t>
            </a:r>
            <a:r>
              <a:rPr lang="en-US" sz="1600" b="1" i="0" dirty="0">
                <a:effectLst/>
                <a:latin typeface="-apple-system"/>
              </a:rPr>
              <a:t>learning curves</a:t>
            </a:r>
            <a:r>
              <a:rPr lang="en-US" sz="1600" b="0" i="0" dirty="0">
                <a:effectLst/>
                <a:latin typeface="-apple-system"/>
              </a:rPr>
              <a:t> to at least diagnose the only one you have!</a:t>
            </a:r>
            <a:r>
              <a:rPr lang="fr-FR" sz="1600" dirty="0">
                <a:latin typeface="-apple-system"/>
              </a:rPr>
              <a:t>	</a:t>
            </a:r>
            <a:endParaRPr lang="fr-FR" sz="1600" b="0" i="0" dirty="0">
              <a:effectLst/>
              <a:latin typeface="-apple-system"/>
            </a:endParaRPr>
          </a:p>
          <a:p>
            <a:pPr lvl="2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149</a:t>
            </a:fld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D604C8-A7F0-4F1C-AB9F-BADF1D46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46" y="1356084"/>
            <a:ext cx="6751752" cy="373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7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269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4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Stationarity</a:t>
            </a:r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67255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035341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❗️Data Leak❗️ Diagnose your model using a </a:t>
            </a:r>
            <a:r>
              <a:rPr lang="en-US" sz="1600" b="1" i="0" dirty="0">
                <a:effectLst/>
                <a:latin typeface="-apple-system"/>
              </a:rPr>
              <a:t>Validation Set</a:t>
            </a:r>
            <a:r>
              <a:rPr lang="en-US" sz="1600" b="0" i="0" dirty="0">
                <a:effectLst/>
                <a:latin typeface="-apple-system"/>
              </a:rPr>
              <a:t> instead!</a:t>
            </a:r>
          </a:p>
          <a:p>
            <a:br>
              <a:rPr lang="en-US" sz="1600" dirty="0"/>
            </a:br>
            <a:endParaRPr lang="en-US" sz="1600" b="0" i="0" dirty="0">
              <a:effectLst/>
              <a:latin typeface="-apple-system"/>
            </a:endParaRPr>
          </a:p>
          <a:p>
            <a:r>
              <a:rPr lang="en-US" sz="1600" dirty="0">
                <a:latin typeface="-apple-system"/>
              </a:rPr>
              <a:t>	</a:t>
            </a:r>
            <a:endParaRPr lang="fr-FR" sz="1600" b="0" i="0" dirty="0">
              <a:effectLst/>
              <a:latin typeface="-apple-system"/>
            </a:endParaRPr>
          </a:p>
          <a:p>
            <a:pPr lvl="2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150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4AE7588-3EFE-4877-A6C5-45ECF224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8" y="1951768"/>
            <a:ext cx="40671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7185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035341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❗️Data Leak❗️ Diagnose your model using a </a:t>
            </a:r>
            <a:r>
              <a:rPr lang="en-US" sz="1600" b="1" i="0" dirty="0">
                <a:effectLst/>
                <a:latin typeface="-apple-system"/>
              </a:rPr>
              <a:t>Validation Set</a:t>
            </a:r>
            <a:r>
              <a:rPr lang="en-US" sz="1600" b="0" i="0" dirty="0">
                <a:effectLst/>
                <a:latin typeface="-apple-system"/>
              </a:rPr>
              <a:t> instead!</a:t>
            </a:r>
          </a:p>
          <a:p>
            <a:br>
              <a:rPr lang="en-US" sz="1600" dirty="0"/>
            </a:br>
            <a:endParaRPr lang="en-US" sz="1600" b="0" i="0" dirty="0">
              <a:effectLst/>
              <a:latin typeface="-apple-system"/>
            </a:endParaRPr>
          </a:p>
          <a:p>
            <a:r>
              <a:rPr lang="en-US" sz="1600" dirty="0">
                <a:latin typeface="-apple-system"/>
              </a:rPr>
              <a:t>	</a:t>
            </a:r>
            <a:endParaRPr lang="fr-FR" sz="1600" b="0" i="0" dirty="0">
              <a:effectLst/>
              <a:latin typeface="-apple-system"/>
            </a:endParaRPr>
          </a:p>
          <a:p>
            <a:pPr lvl="2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lvl="2"/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lvl="2"/>
            <a:r>
              <a:rPr lang="en-US" sz="1600" b="0" i="0" dirty="0">
                <a:effectLst/>
                <a:latin typeface="-apple-system"/>
              </a:rPr>
              <a:t>👉 </a:t>
            </a:r>
            <a:r>
              <a:rPr lang="en-US" sz="1600" b="1" i="0" dirty="0">
                <a:effectLst/>
                <a:latin typeface="-apple-system"/>
              </a:rPr>
              <a:t>Cross-validate</a:t>
            </a:r>
            <a:r>
              <a:rPr lang="en-US" sz="1600" b="0" i="0" dirty="0">
                <a:effectLst/>
                <a:latin typeface="-apple-system"/>
              </a:rPr>
              <a:t> instead of a using single holdout </a:t>
            </a:r>
            <a:r>
              <a:rPr lang="en-US" sz="1600" b="0" i="0" dirty="0" err="1">
                <a:effectLst/>
                <a:latin typeface="-apple-system"/>
              </a:rPr>
              <a:t>val</a:t>
            </a:r>
            <a:r>
              <a:rPr lang="en-US" sz="1600" b="0" i="0" dirty="0">
                <a:effectLst/>
                <a:latin typeface="-apple-system"/>
              </a:rPr>
              <a:t> set to generalize better!</a:t>
            </a:r>
            <a:endParaRPr lang="en-US" sz="1600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151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4AE7588-3EFE-4877-A6C5-45ECF224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8" y="1951768"/>
            <a:ext cx="40671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893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035341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News Cycle"/>
              </a:rPr>
              <a:t>Solutions for </a:t>
            </a:r>
            <a:r>
              <a:rPr lang="fr-FR" sz="2000" b="1" i="0" dirty="0" err="1">
                <a:solidFill>
                  <a:srgbClr val="000000"/>
                </a:solidFill>
                <a:effectLst/>
                <a:latin typeface="News Cycle"/>
              </a:rPr>
              <a:t>Overfitting</a:t>
            </a:r>
            <a:endParaRPr lang="fr-FR" sz="20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000" i="1" dirty="0">
                <a:latin typeface="Arial" panose="020B0604020202020204" pitchFamily="34" charset="0"/>
              </a:rPr>
              <a:t>	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 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relatively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to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more observations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Feature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manual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or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  <a:hlinkClick r:id="rId2"/>
              </a:rPr>
              <a:t>automated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Dimensionality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reduction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Unsupervised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Learning)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Early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stopping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Deep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Learning)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Regularization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of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your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Loss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function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algn="l"/>
            <a:endParaRPr lang="en-US" sz="1600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208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		</a:t>
            </a: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3. Model Tuning</a:t>
            </a:r>
          </a:p>
          <a:p>
            <a:pPr algn="l"/>
            <a:r>
              <a:rPr lang="en-US" b="0" i="0" dirty="0">
                <a:effectLst/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❓ How to choose best hyper-parameters (</a:t>
            </a:r>
            <a:r>
              <a:rPr lang="en-US" sz="1600" b="0" i="0" dirty="0" err="1">
                <a:effectLst/>
                <a:latin typeface="-apple-system"/>
              </a:rPr>
              <a:t>e.g</a:t>
            </a:r>
            <a:r>
              <a:rPr lang="en-US" sz="1600" b="0" i="0" dirty="0">
                <a:effectLst/>
                <a:latin typeface="-apple-system"/>
              </a:rPr>
              <a:t>: alpha ...)</a:t>
            </a:r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1718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57682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	The grid search method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r>
              <a:rPr lang="en-US" b="1" dirty="0">
                <a:solidFill>
                  <a:srgbClr val="000000"/>
                </a:solidFill>
                <a:latin typeface="News Cycle"/>
              </a:rPr>
              <a:t>	</a:t>
            </a:r>
            <a:r>
              <a:rPr lang="en-US" sz="1600" b="0" i="1" dirty="0">
                <a:effectLst/>
                <a:latin typeface="-apple-system"/>
              </a:rPr>
              <a:t>Explores different </a:t>
            </a:r>
            <a:r>
              <a:rPr lang="en-US" sz="1600" b="0" i="1" dirty="0" err="1">
                <a:effectLst/>
                <a:latin typeface="-apple-system"/>
              </a:rPr>
              <a:t>hyperparam</a:t>
            </a:r>
            <a:r>
              <a:rPr lang="en-US" sz="1600" b="0" i="1" dirty="0">
                <a:effectLst/>
                <a:latin typeface="-apple-system"/>
              </a:rPr>
              <a:t> value combinations to find those optimizing performance</a:t>
            </a:r>
            <a:endParaRPr lang="en-US" sz="1600" b="0" i="0" dirty="0">
              <a:effectLst/>
              <a:latin typeface="-apple-system"/>
            </a:endParaRPr>
          </a:p>
          <a:p>
            <a:br>
              <a:rPr lang="en-US" dirty="0"/>
            </a:br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ntent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var(--jp-content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ntent-font-family)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Hold-out a 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validation set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 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never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use test set for model tuning!)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Select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which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grid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of values of hyper-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parameters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to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try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out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each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combinations of values,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measure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your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performance on the 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validation set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ntent-font-family)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Select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hyperparams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that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produce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 the best performance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154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B4C834D-CC12-4754-A408-6A1ABBD2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60119"/>
            <a:ext cx="2209800" cy="25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503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kumimoji="0" lang="fr-FR" altLang="fr-FR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💻 Let's fine-tune an Linear model with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News Cycle"/>
                <a:hlinkClick r:id="rId2"/>
              </a:rPr>
              <a:t>ElasticNet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 regularization</a:t>
            </a: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155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9971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kumimoji="0" lang="fr-FR" altLang="fr-FR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💻 Let's fine-tune an Linear model with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News Cycle"/>
                <a:hlinkClick r:id="rId2"/>
              </a:rPr>
              <a:t>ElasticNet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 regularization</a:t>
            </a: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156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0ACF77C-D16D-44B1-89A9-B0D6ED2C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46" y="1774825"/>
            <a:ext cx="5295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772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kumimoji="0" lang="fr-FR" altLang="fr-FR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💻 Let's fine-tune an Linear model with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News Cycle"/>
                <a:hlinkClick r:id="rId2"/>
              </a:rPr>
              <a:t>ElasticNet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 regularization</a:t>
            </a: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157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0ACF77C-D16D-44B1-89A9-B0D6ED2C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46" y="1774825"/>
            <a:ext cx="5295900" cy="8001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26B669C-7B4B-4231-AA14-509C65485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58" y="2688971"/>
            <a:ext cx="52482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74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kumimoji="0" lang="fr-FR" altLang="fr-FR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158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7B7A474-A824-4310-9E4D-859147A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04" y="1279525"/>
            <a:ext cx="6237859" cy="35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930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5675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b="1" i="0" dirty="0">
                <a:effectLst/>
                <a:latin typeface="-apple-system"/>
              </a:rPr>
              <a:t>	🔥 </a:t>
            </a:r>
            <a:r>
              <a:rPr lang="fr-FR" b="1" i="0" dirty="0" err="1">
                <a:effectLst/>
                <a:latin typeface="-apple-system"/>
              </a:rPr>
              <a:t>Grid</a:t>
            </a:r>
            <a:r>
              <a:rPr lang="fr-FR" b="1" i="0" dirty="0">
                <a:effectLst/>
                <a:latin typeface="-apple-system"/>
              </a:rPr>
              <a:t> </a:t>
            </a:r>
            <a:r>
              <a:rPr lang="fr-FR" b="1" i="0" dirty="0" err="1">
                <a:effectLst/>
                <a:latin typeface="-apple-system"/>
              </a:rPr>
              <a:t>Search</a:t>
            </a:r>
            <a:r>
              <a:rPr lang="fr-FR" b="1" i="0" dirty="0">
                <a:effectLst/>
                <a:latin typeface="-apple-system"/>
              </a:rPr>
              <a:t> CV</a:t>
            </a: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Randomy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split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your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training set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folds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of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size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Make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#1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a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val_set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 train model on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other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k-1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folds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&amp; mesure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val_score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Make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#2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a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val_set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and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repeat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...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Compute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average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val_score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over all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folds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159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E27244-D7A8-4E6D-99CA-C18B7744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70" y="990600"/>
            <a:ext cx="3889630" cy="26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4198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4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Stationarity</a:t>
            </a: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🤔 What is a TS considered as </a:t>
            </a:r>
            <a:r>
              <a:rPr lang="en-US" sz="1600" b="1" i="0" dirty="0">
                <a:effectLst/>
                <a:latin typeface="-apple-system"/>
              </a:rPr>
              <a:t>stationary</a:t>
            </a:r>
            <a:r>
              <a:rPr lang="en-US" sz="1600" b="0" i="0" dirty="0">
                <a:effectLst/>
                <a:latin typeface="-apple-system"/>
              </a:rPr>
              <a:t> ?</a:t>
            </a:r>
          </a:p>
          <a:p>
            <a:pPr lvl="1"/>
            <a:r>
              <a:rPr lang="en-US" sz="1600" b="0" i="0" dirty="0">
                <a:effectLst/>
                <a:latin typeface="-apple-system"/>
              </a:rPr>
              <a:t>👉 When time does not influence the statistical properties of a time series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variance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autocorrelation (covariance with its lagged terms)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284FB59-70F9-4437-8E67-062486B7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79" y="2498593"/>
            <a:ext cx="7543800" cy="24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080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4998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b="1" i="0" dirty="0">
                <a:effectLst/>
                <a:latin typeface="-apple-system"/>
              </a:rPr>
              <a:t>	</a:t>
            </a:r>
          </a:p>
          <a:p>
            <a:pPr algn="l"/>
            <a:endParaRPr lang="fr-FR" b="1" dirty="0">
              <a:solidFill>
                <a:srgbClr val="000000"/>
              </a:solidFill>
              <a:latin typeface="-apple-system"/>
            </a:endParaRPr>
          </a:p>
          <a:p>
            <a:pPr algn="l"/>
            <a:endParaRPr lang="fr-FR" b="1" dirty="0">
              <a:solidFill>
                <a:srgbClr val="000000"/>
              </a:solidFill>
              <a:latin typeface="-apple-system"/>
            </a:endParaRPr>
          </a:p>
          <a:p>
            <a:pPr algn="l"/>
            <a:r>
              <a:rPr lang="fr-FR" b="1" dirty="0">
                <a:solidFill>
                  <a:srgbClr val="000000"/>
                </a:solidFill>
                <a:latin typeface="-apple-system"/>
              </a:rPr>
              <a:t>	</a:t>
            </a:r>
          </a:p>
          <a:p>
            <a:pPr lvl="2"/>
            <a:r>
              <a:rPr lang="en-US" b="0" i="0" dirty="0">
                <a:effectLst/>
                <a:latin typeface="-apple-system"/>
              </a:rPr>
              <a:t> </a:t>
            </a:r>
            <a:r>
              <a:rPr lang="fr-FR" sz="1600" b="0" i="0" dirty="0">
                <a:effectLst/>
                <a:latin typeface="-apple-system"/>
              </a:rPr>
              <a:t>☝️</a:t>
            </a:r>
            <a:r>
              <a:rPr lang="en-US" sz="1600" b="0" i="0" dirty="0">
                <a:effectLst/>
                <a:latin typeface="-apple-system"/>
              </a:rPr>
              <a:t>This is your cross-validated score for </a:t>
            </a:r>
            <a:r>
              <a:rPr lang="en-US" sz="1600" b="1" i="0" dirty="0">
                <a:effectLst/>
                <a:latin typeface="-apple-system"/>
              </a:rPr>
              <a:t>one</a:t>
            </a:r>
            <a:r>
              <a:rPr lang="en-US" sz="1600" b="0" i="0" dirty="0">
                <a:effectLst/>
                <a:latin typeface="-apple-system"/>
              </a:rPr>
              <a:t> given set of hyper-parameters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Repeat for each value of hyper-param to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err="1">
                <a:effectLst/>
                <a:latin typeface="-apple-system"/>
              </a:rPr>
              <a:t>Separe</a:t>
            </a:r>
            <a:r>
              <a:rPr lang="en-US" sz="1600" b="0" i="0" dirty="0">
                <a:effectLst/>
                <a:latin typeface="-apple-system"/>
              </a:rPr>
              <a:t> test set for final evaluation only (once hyper-params are chosen)</a:t>
            </a:r>
          </a:p>
          <a:p>
            <a:pPr lvl="2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160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797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b="1" i="0" dirty="0">
                <a:effectLst/>
                <a:latin typeface="-apple-system"/>
              </a:rPr>
              <a:t>	</a:t>
            </a:r>
          </a:p>
          <a:p>
            <a:pPr algn="l"/>
            <a:endParaRPr lang="fr-FR" b="1" dirty="0">
              <a:solidFill>
                <a:srgbClr val="000000"/>
              </a:solidFill>
              <a:latin typeface="-apple-system"/>
            </a:endParaRPr>
          </a:p>
          <a:p>
            <a:pPr lvl="2"/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Welcome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 to 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Sklearn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 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jp-code-font-family)"/>
                <a:hlinkClick r:id="rId2"/>
              </a:rPr>
              <a:t>GridSearchCV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 🚀</a:t>
            </a:r>
          </a:p>
          <a:p>
            <a:pPr lvl="2"/>
            <a:r>
              <a:rPr lang="en-US" b="0" i="0" dirty="0">
                <a:effectLst/>
                <a:latin typeface="-apple-system"/>
              </a:rPr>
              <a:t> 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161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4B474E-9A5F-45C3-98AC-793FF8E3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441646"/>
            <a:ext cx="7239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817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3583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b="1" i="0" dirty="0">
                <a:effectLst/>
                <a:latin typeface="-apple-system"/>
              </a:rPr>
              <a:t>	</a:t>
            </a:r>
          </a:p>
          <a:p>
            <a:pPr algn="l"/>
            <a:endParaRPr lang="fr-FR" b="1" dirty="0">
              <a:solidFill>
                <a:srgbClr val="000000"/>
              </a:solidFill>
              <a:latin typeface="-apple-system"/>
            </a:endParaRPr>
          </a:p>
          <a:p>
            <a:pPr lvl="2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162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9D1BC0-43DD-4990-875B-64A0D707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67883"/>
            <a:ext cx="4191000" cy="22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515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5245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b="1" i="0" dirty="0">
                <a:effectLst/>
                <a:latin typeface="-apple-system"/>
              </a:rPr>
              <a:t>	</a:t>
            </a:r>
          </a:p>
          <a:p>
            <a:pPr lvl="2"/>
            <a:endParaRPr lang="fr-FR" b="1" dirty="0">
              <a:solidFill>
                <a:srgbClr val="000000"/>
              </a:solidFill>
              <a:latin typeface="-apple-system"/>
            </a:endParaRPr>
          </a:p>
          <a:p>
            <a:pPr lvl="2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👎 Limitations of Grid Search:</a:t>
            </a:r>
          </a:p>
          <a:p>
            <a:pPr lvl="1"/>
            <a:endParaRPr lang="en-US" sz="1600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Computationally costly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The optimal hyperparameter value can be missed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Can overfit hyperparameters to the training set if too many combinations are tried out for too small a dataset</a:t>
            </a:r>
          </a:p>
          <a:p>
            <a:pPr lvl="1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163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7206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4691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b="1" i="0" dirty="0">
              <a:effectLst/>
              <a:latin typeface="-apple-system"/>
            </a:endParaRPr>
          </a:p>
          <a:p>
            <a:pPr algn="l"/>
            <a:endParaRPr lang="fr-FR" b="1" dirty="0">
              <a:latin typeface="-apple-system"/>
            </a:endParaRPr>
          </a:p>
          <a:p>
            <a:pPr algn="l"/>
            <a:r>
              <a:rPr lang="fr-FR" b="1" i="0" dirty="0">
                <a:effectLst/>
                <a:latin typeface="-apple-system"/>
              </a:rPr>
              <a:t>		</a:t>
            </a:r>
          </a:p>
          <a:p>
            <a:pPr lvl="1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Random Search</a:t>
            </a:r>
          </a:p>
          <a:p>
            <a:pPr lvl="1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Randomly explore hyperparameter values from:</a:t>
            </a:r>
          </a:p>
          <a:p>
            <a:pPr lvl="1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A hyperparameter space to randomly sample from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The specified number of samples to be tested</a:t>
            </a:r>
          </a:p>
          <a:p>
            <a:pPr lvl="1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164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229001-F44D-4FA7-BE12-096C7441A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44" y="2624194"/>
            <a:ext cx="4870888" cy="24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901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3552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b="1" i="0" dirty="0">
              <a:effectLst/>
              <a:latin typeface="-apple-system"/>
            </a:endParaRPr>
          </a:p>
          <a:p>
            <a:pPr algn="l"/>
            <a:endParaRPr lang="fr-FR" b="1" dirty="0">
              <a:latin typeface="-apple-system"/>
            </a:endParaRPr>
          </a:p>
          <a:p>
            <a:endParaRPr lang="fr-FR" altLang="fr-FR" sz="1400" b="1" dirty="0">
              <a:solidFill>
                <a:srgbClr val="000000"/>
              </a:solidFill>
              <a:latin typeface="News Cycle"/>
            </a:endParaRPr>
          </a:p>
          <a:p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Sklearn's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 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var(--jp-code-font-family)"/>
              </a:rPr>
              <a:t>RandomizedSearchCV</a:t>
            </a:r>
            <a:endParaRPr kumimoji="0" lang="fr-FR" altLang="fr-FR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News Cycle"/>
            </a:endParaRPr>
          </a:p>
          <a:p>
            <a:pPr algn="l"/>
            <a:r>
              <a:rPr lang="fr-FR" b="1" i="0" dirty="0">
                <a:effectLst/>
                <a:latin typeface="-apple-system"/>
              </a:rPr>
              <a:t>		</a:t>
            </a: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165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0C11D3-CEBA-4E93-8989-2B7E8E2B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96" y="1812925"/>
            <a:ext cx="6010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6025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3829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b="1" i="0" dirty="0">
              <a:effectLst/>
              <a:latin typeface="-apple-system"/>
            </a:endParaRPr>
          </a:p>
          <a:p>
            <a:pPr algn="l"/>
            <a:endParaRPr lang="fr-FR" b="1" dirty="0">
              <a:latin typeface="-apple-system"/>
            </a:endParaRPr>
          </a:p>
          <a:p>
            <a:endParaRPr lang="fr-FR" altLang="fr-FR" sz="1400" b="1" dirty="0">
              <a:solidFill>
                <a:srgbClr val="000000"/>
              </a:solidFill>
              <a:latin typeface="News Cycle"/>
            </a:endParaRPr>
          </a:p>
          <a:p>
            <a:pPr algn="l"/>
            <a:r>
              <a:rPr lang="fr-FR" sz="1400" b="1" dirty="0">
                <a:solidFill>
                  <a:srgbClr val="000000"/>
                </a:solidFill>
                <a:latin typeface="News Cycle"/>
              </a:rPr>
              <a:t>	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Choose hyperparameter probability distribution wisely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Can be generated with </a:t>
            </a:r>
            <a:r>
              <a:rPr lang="en-US" sz="1600" b="0" i="0" u="none" strike="noStrike" dirty="0" err="1">
                <a:effectLst/>
                <a:latin typeface="-apple-system"/>
                <a:hlinkClick r:id="rId2"/>
              </a:rPr>
              <a:t>scipy.stats.distributions</a:t>
            </a:r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fr-FR" b="1" i="0" dirty="0">
                <a:effectLst/>
                <a:latin typeface="-apple-system"/>
              </a:rPr>
              <a:t>		</a:t>
            </a: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166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5FC5DB-1B4A-40EC-B477-5CA16E9D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24" y="1763826"/>
            <a:ext cx="4267200" cy="32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7130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570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b="1" i="0" dirty="0">
              <a:effectLst/>
              <a:latin typeface="-apple-system"/>
            </a:endParaRPr>
          </a:p>
          <a:p>
            <a:pPr algn="l"/>
            <a:endParaRPr lang="fr-FR" b="1" dirty="0">
              <a:latin typeface="-apple-system"/>
            </a:endParaRPr>
          </a:p>
          <a:p>
            <a:endParaRPr lang="fr-FR" altLang="fr-FR" sz="1400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loguniform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great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for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coarse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-grain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across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sever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orders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of magnitude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	e.g. 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loguniform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(0.01, 1)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over [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10−2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0−1,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]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dirty="0">
                <a:solidFill>
                  <a:srgbClr val="000000"/>
                </a:solidFill>
                <a:latin typeface="News Cycle"/>
              </a:rPr>
              <a:t>	</a:t>
            </a:r>
            <a:r>
              <a:rPr lang="fr-FR" b="0" i="0" u="sng" dirty="0">
                <a:effectLst/>
                <a:latin typeface="-apple-system"/>
                <a:hlinkClick r:id="rId2"/>
              </a:rPr>
              <a:t>Doc</a:t>
            </a: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167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82B94F-94D6-4C07-B7DC-E6082FBE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14" y="1812925"/>
            <a:ext cx="3814762" cy="23626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7881B7D-75DC-4112-A2C0-CFE61316A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76" y="1907699"/>
            <a:ext cx="3720059" cy="23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68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2536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b="1" i="0" dirty="0"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2"/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altLang="fr-FR" b="1" dirty="0">
                <a:solidFill>
                  <a:srgbClr val="000000"/>
                </a:solidFill>
                <a:latin typeface="News Cycle"/>
              </a:rPr>
              <a:t>	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jp-code-font-family)"/>
              </a:rPr>
              <a:t>RandomizedSearch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 vs 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jp-code-font-family)"/>
              </a:rPr>
              <a:t>GridSearch</a:t>
            </a:r>
            <a:endParaRPr kumimoji="0" lang="fr-FR" altLang="fr-FR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168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3720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1"/>
            <a:endParaRPr lang="en-US" sz="1600" b="0" i="0" dirty="0">
              <a:effectLst/>
              <a:latin typeface="-apple-system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👉 Randomized Search:</a:t>
            </a:r>
          </a:p>
          <a:p>
            <a:pPr lvl="1"/>
            <a:endParaRPr lang="en-US" sz="1600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Less typing, if you want to try many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Control for the number of combinations to try / search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 err="1">
                <a:effectLst/>
                <a:latin typeface="-apple-system"/>
              </a:rPr>
              <a:t>Usefull</a:t>
            </a:r>
            <a:r>
              <a:rPr lang="en-US" sz="1600" b="0" i="0" dirty="0">
                <a:effectLst/>
                <a:latin typeface="-apple-system"/>
              </a:rPr>
              <a:t> when some </a:t>
            </a:r>
            <a:r>
              <a:rPr lang="en-US" sz="1600" b="0" i="0" dirty="0" err="1">
                <a:effectLst/>
                <a:latin typeface="-apple-system"/>
              </a:rPr>
              <a:t>hyperparams</a:t>
            </a:r>
            <a:r>
              <a:rPr lang="en-US" sz="1600" b="0" i="0" dirty="0">
                <a:effectLst/>
                <a:latin typeface="-apple-system"/>
              </a:rPr>
              <a:t> are more important than others</a:t>
            </a:r>
          </a:p>
          <a:p>
            <a:pPr lvl="1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In any case:</a:t>
            </a:r>
            <a:br>
              <a:rPr lang="en-US" sz="1600" dirty="0"/>
            </a:br>
            <a:r>
              <a:rPr lang="en-US" sz="1600" b="0" i="0" dirty="0">
                <a:effectLst/>
                <a:latin typeface="-apple-system"/>
              </a:rPr>
              <a:t>✅ Always start with a coarse grain approach (can use Grid or </a:t>
            </a:r>
            <a:r>
              <a:rPr lang="en-US" sz="1600" b="0" i="0" dirty="0" err="1">
                <a:effectLst/>
                <a:latin typeface="-apple-system"/>
              </a:rPr>
              <a:t>RandomSearch</a:t>
            </a:r>
            <a:r>
              <a:rPr lang="en-US" sz="1600" b="0" i="0" dirty="0">
                <a:effectLst/>
                <a:latin typeface="-apple-system"/>
              </a:rPr>
              <a:t>)</a:t>
            </a:r>
            <a:br>
              <a:rPr lang="en-US" sz="1600" dirty="0"/>
            </a:br>
            <a:r>
              <a:rPr lang="en-US" sz="1600" b="0" i="0" dirty="0">
                <a:effectLst/>
                <a:latin typeface="-apple-system"/>
              </a:rPr>
              <a:t>✅ Then only, fine-tune your search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169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492F771-F174-4A72-A4D8-A0CCE754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30737"/>
            <a:ext cx="4267198" cy="21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6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Examples of stationary and non-stationary series</a:t>
            </a:r>
          </a:p>
          <a:p>
            <a:br>
              <a:rPr lang="en-US" sz="1600" dirty="0"/>
            </a:b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C2E196-AD8C-4E15-8FE5-6B43A5CD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66" y="911753"/>
            <a:ext cx="6226868" cy="409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908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404150" cy="2813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🔥 Key 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Summary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News Cycle"/>
              </a:rPr>
              <a:t> 🔥</a:t>
            </a: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pPr lvl="1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👉 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=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finding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best 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PARAMS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so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as to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minimize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LOSS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👉 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FINETUNE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=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finding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best 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HYPERPARAMS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so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as to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maximize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PERF METRIC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170</a:t>
            </a:fld>
            <a:endParaRPr dirty="0"/>
          </a:p>
        </p:txBody>
      </p:sp>
      <p:sp>
        <p:nvSpPr>
          <p:cNvPr id="8" name="AutoShape 6" descr="decision boundary">
            <a:extLst>
              <a:ext uri="{FF2B5EF4-FFF2-40B4-BE49-F238E27FC236}">
                <a16:creationId xmlns:a16="http://schemas.microsoft.com/office/drawing/2014/main" id="{3729DBD7-3322-4AB2-8CEE-F80ED72B9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838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9B3713A-AF9D-42FD-BB45-E84AAE42C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90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5429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	Stationary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still contains a lot of information!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	When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ar(--jp-content-font-family)"/>
              </a:rPr>
              <a:t>analysing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 stationary data, distribution is affected only by the size of time 	window,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not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the location of a time window</a:t>
            </a:r>
          </a:p>
          <a:p>
            <a:pPr algn="l"/>
            <a:br>
              <a:rPr lang="en-US" sz="1600" dirty="0"/>
            </a:b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159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br>
              <a:rPr lang="en-US" sz="1600" dirty="0"/>
            </a:b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79BF06-E99B-436E-B31E-051A6C20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241425"/>
            <a:ext cx="79057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2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2400" b="1" dirty="0">
                <a:solidFill>
                  <a:srgbClr val="000000"/>
                </a:solidFill>
                <a:latin typeface="News Cycle"/>
              </a:rPr>
              <a:t>Times </a:t>
            </a:r>
            <a:r>
              <a:rPr lang="fr-FR" sz="2400" b="1" dirty="0" err="1">
                <a:solidFill>
                  <a:srgbClr val="000000"/>
                </a:solidFill>
                <a:latin typeface="News Cycle"/>
              </a:rPr>
              <a:t>Series</a:t>
            </a:r>
            <a:endParaRPr lang="fr-FR" sz="24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693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br>
              <a:rPr lang="en-US" sz="1600" dirty="0"/>
            </a:b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714C7C-0F76-43E0-BDF2-94A21A3E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074737"/>
            <a:ext cx="78486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5245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How do we test for stationarity?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3">
              <a:buFont typeface="+mj-lt"/>
              <a:buAutoNum type="arabicPeriod"/>
            </a:pPr>
            <a:r>
              <a:rPr lang="en-US" sz="1600" b="0" i="0" dirty="0">
                <a:effectLst/>
                <a:latin typeface="-apple-system"/>
              </a:rPr>
              <a:t>Visually</a:t>
            </a:r>
          </a:p>
          <a:p>
            <a:pPr lvl="3">
              <a:buFont typeface="+mj-lt"/>
              <a:buAutoNum type="arabicPeriod"/>
            </a:pPr>
            <a:r>
              <a:rPr lang="en-US" sz="1600" b="0" i="0" dirty="0">
                <a:effectLst/>
                <a:latin typeface="-apple-system"/>
              </a:rPr>
              <a:t>Calculate (mean, variance, and autocorrelation) in various intervals</a:t>
            </a:r>
          </a:p>
          <a:p>
            <a:pPr lvl="3">
              <a:buFont typeface="+mj-lt"/>
              <a:buAutoNum type="arabicPeriod"/>
            </a:pPr>
            <a:r>
              <a:rPr lang="en-US" sz="1600" b="0" i="0" dirty="0">
                <a:effectLst/>
                <a:latin typeface="-apple-system"/>
              </a:rPr>
              <a:t>Augmented Dickey Fuller - ADF Test (p-values)</a:t>
            </a:r>
          </a:p>
          <a:p>
            <a:pPr lvl="3"/>
            <a:br>
              <a:rPr lang="en-US" sz="1600" dirty="0"/>
            </a:b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628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373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Augmented Dickey Fuller - ADF Tests</a:t>
            </a:r>
          </a:p>
          <a:p>
            <a:pPr lvl="3"/>
            <a:br>
              <a:rPr lang="en-US" sz="1600" dirty="0"/>
            </a:b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30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373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Augmented Dickey Fuller - ADF Tests</a:t>
            </a:r>
          </a:p>
          <a:p>
            <a:pPr lvl="3"/>
            <a:br>
              <a:rPr lang="en-US" sz="1600" dirty="0"/>
            </a:b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2450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Augmented Dickey Fuller - ADF Tests</a:t>
            </a:r>
          </a:p>
          <a:p>
            <a:pPr lvl="3"/>
            <a:endParaRPr lang="en-US" sz="1600" dirty="0"/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ADF tests the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following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null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hypothesis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: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H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: The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not-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stationary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p-value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close to 0 (e.g. p &lt; 0.05)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indicates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stationarity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6"/>
            <a:br>
              <a:rPr lang="en-US" sz="1600" dirty="0"/>
            </a:b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2" name="AutoShape 2" descr="P-Value Explained in Normal Distribution">
            <a:extLst>
              <a:ext uri="{FF2B5EF4-FFF2-40B4-BE49-F238E27FC236}">
                <a16:creationId xmlns:a16="http://schemas.microsoft.com/office/drawing/2014/main" id="{160977D5-8A40-4DF0-9202-0B77C4FF53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22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0EEC4C-8DDD-4690-B875-77B1A16F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346325"/>
            <a:ext cx="4038600" cy="25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0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Augmented Dickey Fuller - ADF Tests</a:t>
            </a:r>
          </a:p>
          <a:p>
            <a:pPr lvl="3"/>
            <a:endParaRPr lang="en-US" sz="1600" dirty="0"/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ADF tests the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following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null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hypothesis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: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H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: The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not-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stationary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p-value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close to 0 (e.g. p &lt; 0.05)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indicates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stationarity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6"/>
            <a:br>
              <a:rPr lang="en-US" sz="1600" dirty="0"/>
            </a:b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D768AD-9EB1-4AB8-801C-C221F554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93912"/>
            <a:ext cx="7400925" cy="9620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4F629C2-BB2C-4F32-BF36-301CD731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99" y="3292033"/>
            <a:ext cx="74771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13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367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Different ways to achieve stationarity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lvl="3"/>
            <a:endParaRPr 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b="0" i="0" dirty="0" err="1">
                <a:effectLst/>
                <a:latin typeface="-apple-system"/>
              </a:rPr>
              <a:t>Decomposition</a:t>
            </a:r>
            <a:r>
              <a:rPr lang="fr-FR" sz="1600" b="0" i="0" dirty="0">
                <a:effectLst/>
                <a:latin typeface="-apple-system"/>
              </a:rPr>
              <a:t> e.g.                                         and    </a:t>
            </a:r>
            <a:r>
              <a:rPr lang="fr-FR" sz="1600" b="0" i="0" dirty="0" err="1">
                <a:effectLst/>
                <a:latin typeface="-apple-system"/>
              </a:rPr>
              <a:t>and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predict</a:t>
            </a:r>
            <a:r>
              <a:rPr lang="fr-FR" sz="1600" b="0" i="0" dirty="0"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b="0" i="0" dirty="0" err="1">
                <a:effectLst/>
                <a:latin typeface="-apple-system"/>
              </a:rPr>
              <a:t>Differencing</a:t>
            </a:r>
            <a:r>
              <a:rPr lang="fr-FR" sz="1600" b="0" i="0" dirty="0">
                <a:effectLst/>
                <a:latin typeface="-apple-system"/>
              </a:rPr>
              <a:t>: e.g.                                      and </a:t>
            </a:r>
            <a:r>
              <a:rPr lang="fr-FR" sz="1600" b="0" i="0" dirty="0" err="1">
                <a:effectLst/>
                <a:latin typeface="-apple-system"/>
              </a:rPr>
              <a:t>predict</a:t>
            </a:r>
            <a:endParaRPr lang="fr-FR" sz="1600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b="0" i="0" dirty="0">
                <a:effectLst/>
                <a:latin typeface="-apple-system"/>
              </a:rPr>
              <a:t>Transformations (</a:t>
            </a:r>
            <a:r>
              <a:rPr lang="fr-FR" sz="1600" b="0" i="1" dirty="0">
                <a:effectLst/>
                <a:latin typeface="MJXc-TeX-math-I"/>
              </a:rPr>
              <a:t>log</a:t>
            </a:r>
            <a:r>
              <a:rPr lang="fr-FR" sz="1600" b="0" i="1" dirty="0">
                <a:effectLst/>
                <a:latin typeface="-apple-system"/>
              </a:rPr>
              <a:t>, </a:t>
            </a:r>
            <a:r>
              <a:rPr lang="fr-FR" sz="1600" b="0" i="1" dirty="0" err="1">
                <a:effectLst/>
                <a:latin typeface="MJXc-TeX-math-I"/>
              </a:rPr>
              <a:t>exp</a:t>
            </a:r>
            <a:r>
              <a:rPr lang="fr-FR" sz="1600" b="0" i="0" dirty="0">
                <a:effectLst/>
                <a:latin typeface="-apple-system"/>
              </a:rPr>
              <a:t>, ... or more </a:t>
            </a:r>
            <a:r>
              <a:rPr lang="fr-FR" sz="1600" b="0" i="0" dirty="0" err="1">
                <a:effectLst/>
                <a:latin typeface="-apple-system"/>
              </a:rPr>
              <a:t>advanced</a:t>
            </a:r>
            <a:r>
              <a:rPr lang="fr-FR" sz="1600" b="0" i="0" dirty="0">
                <a:effectLst/>
                <a:latin typeface="-apple-system"/>
              </a:rPr>
              <a:t> variants)</a:t>
            </a:r>
          </a:p>
          <a:p>
            <a:pPr lvl="1"/>
            <a:r>
              <a:rPr lang="fr-FR" sz="1600" b="0" i="0" dirty="0">
                <a:effectLst/>
                <a:latin typeface="-apple-system"/>
              </a:rPr>
              <a:t>or </a:t>
            </a:r>
            <a:r>
              <a:rPr lang="fr-FR" sz="1600" b="0" i="0" dirty="0" err="1">
                <a:effectLst/>
                <a:latin typeface="-apple-system"/>
              </a:rPr>
              <a:t>any</a:t>
            </a:r>
            <a:r>
              <a:rPr lang="fr-FR" sz="1600" b="0" i="0" dirty="0">
                <a:effectLst/>
                <a:latin typeface="-apple-system"/>
              </a:rPr>
              <a:t> combination of </a:t>
            </a:r>
            <a:r>
              <a:rPr lang="fr-FR" sz="1600" b="0" i="0" dirty="0" err="1">
                <a:effectLst/>
                <a:latin typeface="-apple-system"/>
              </a:rPr>
              <a:t>these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three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ways</a:t>
            </a:r>
            <a:r>
              <a:rPr lang="fr-FR" sz="1600" b="0" i="0" dirty="0"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4CA935-7D13-4849-A587-F1A97DE7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67428"/>
            <a:ext cx="2219325" cy="2476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0F8A0FB-C893-431B-A7DA-A17C7554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346732"/>
            <a:ext cx="1428750" cy="2381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DE7E6C-5C58-4C94-8A54-68399A6BF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000" y="2327604"/>
            <a:ext cx="581025" cy="2762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0FBB945-FF53-4EAE-AE37-358185354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162" y="2061602"/>
            <a:ext cx="5715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34906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5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Autocorrelation</a:t>
            </a:r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Measures the correlation between the time series </a:t>
            </a:r>
            <a:r>
              <a:rPr lang="en-US" sz="1600" b="0" i="1" dirty="0">
                <a:effectLst/>
                <a:latin typeface="-apple-system"/>
              </a:rPr>
              <a:t>Y(t) </a:t>
            </a:r>
            <a:r>
              <a:rPr lang="en-US" sz="1600" b="0" i="0" dirty="0">
                <a:effectLst/>
                <a:latin typeface="-apple-system"/>
              </a:rPr>
              <a:t>and a lagged version of 	itself </a:t>
            </a:r>
            <a:r>
              <a:rPr lang="en-US" sz="1600" b="0" i="1" dirty="0">
                <a:effectLst/>
                <a:latin typeface="MJXc-TeX-math-I"/>
              </a:rPr>
              <a:t>Y</a:t>
            </a:r>
            <a:r>
              <a:rPr lang="en-US" sz="1600" b="0" i="1" dirty="0">
                <a:effectLst/>
                <a:latin typeface="MJXc-TeX-main-R"/>
              </a:rPr>
              <a:t>(</a:t>
            </a:r>
            <a:r>
              <a:rPr lang="en-US" sz="1600" b="0" i="1" dirty="0">
                <a:effectLst/>
                <a:latin typeface="MJXc-TeX-math-I"/>
              </a:rPr>
              <a:t>t</a:t>
            </a:r>
            <a:r>
              <a:rPr lang="en-US" sz="1600" b="0" i="1" dirty="0">
                <a:effectLst/>
                <a:latin typeface="MJXc-TeX-main-R"/>
              </a:rPr>
              <a:t>−</a:t>
            </a:r>
            <a:r>
              <a:rPr lang="en-US" sz="1600" b="0" i="1" dirty="0" err="1">
                <a:effectLst/>
                <a:latin typeface="MJXc-TeX-math-I"/>
              </a:rPr>
              <a:t>i</a:t>
            </a:r>
            <a:r>
              <a:rPr lang="en-US" sz="1600" b="0" i="1" dirty="0">
                <a:effectLst/>
                <a:latin typeface="MJXc-TeX-main-R"/>
              </a:rPr>
              <a:t>)</a:t>
            </a:r>
            <a:endParaRPr lang="en-US" sz="1600" b="1" i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332852-1B2B-4079-BDD8-BD0210C00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36" y="2117725"/>
            <a:ext cx="6781800" cy="223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64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3521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  <a:r>
              <a:rPr lang="en-US" sz="1600" b="0" i="0" dirty="0">
                <a:effectLst/>
                <a:latin typeface="-apple-system"/>
              </a:rPr>
              <a:t>Plot each correlation in an autocorrelation graph (ACF) below</a:t>
            </a:r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87E780-169F-455E-90F0-BE34D875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746127"/>
            <a:ext cx="6598488" cy="26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76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4567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  <a:r>
              <a:rPr lang="en-US" sz="1600" b="0" i="0" dirty="0">
                <a:effectLst/>
                <a:latin typeface="-apple-system"/>
              </a:rPr>
              <a:t>Plot each correlation in an autocorrelation graph (ACF) below</a:t>
            </a:r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The Blue Cone represents a confidence interval (Default 95%)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Peak inside of cone ➔ Not statistically significant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87E780-169F-455E-90F0-BE34D875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746127"/>
            <a:ext cx="6598488" cy="26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58144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Plan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Intro: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What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time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Why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are standard ML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tools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not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sufficient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Concept: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Decomposition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Concept: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Stationarity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Concept: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Autocorrelation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Moving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averages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ARMA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models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8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ARIMA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models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9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SARIMAX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models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0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Optional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 Facebook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Prophet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414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4537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  <a:r>
              <a:rPr lang="en-US" sz="1600" b="0" i="0" dirty="0">
                <a:effectLst/>
                <a:latin typeface="-apple-system"/>
              </a:rPr>
              <a:t>Plot each correlation in an autocorrelation graph (ACF) below</a:t>
            </a:r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The Blue Cone represents a confidence interval (Default 95%)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Peak inside of cone ➔ Not statistically significant</a:t>
            </a:r>
          </a:p>
          <a:p>
            <a:pPr algn="l"/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News Cycl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🧐 What do the peaks represent?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87E780-169F-455E-90F0-BE34D875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746127"/>
            <a:ext cx="6598488" cy="26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12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  <a:r>
              <a:rPr lang="en-US" sz="1600" b="0" i="0" dirty="0">
                <a:effectLst/>
                <a:latin typeface="-apple-system"/>
              </a:rPr>
              <a:t>Plot each correlation in an autocorrelation graph (ACF) below</a:t>
            </a:r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The Blue Cone represents a confidence interval (Default 95%)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Peak inside of cone ➔ Not statistically significant</a:t>
            </a:r>
          </a:p>
          <a:p>
            <a:pPr algn="l"/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News Cycl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🧐 What do the peaks represent?</a:t>
            </a:r>
          </a:p>
          <a:p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Peaks every 12 months indicate the seasonal nature of 	the data </a:t>
            </a:r>
            <a:r>
              <a:rPr lang="en-US" sz="1600" b="0" i="0" dirty="0" err="1">
                <a:effectLst/>
                <a:latin typeface="-apple-system"/>
              </a:rPr>
              <a:t>eg.</a:t>
            </a:r>
            <a:r>
              <a:rPr lang="en-US" sz="1600" b="0" i="0" dirty="0">
                <a:effectLst/>
                <a:latin typeface="-apple-system"/>
              </a:rPr>
              <a:t> The value in March 	1994 will have a relatively strong correlation to the value in March 1993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87E780-169F-455E-90F0-BE34D875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746127"/>
            <a:ext cx="6598488" cy="26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6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34906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Here are a couple of examples of typical ACF plots</a:t>
            </a:r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Typically we will have a general decline in correlation between a specific time and a day 	further in the past.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The further back in time you look, the less likely that shift will have an influence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19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We've got to be careful, autocorrelation doesn't just measure the </a:t>
            </a:r>
            <a:r>
              <a:rPr lang="en-US" sz="1600" b="1" i="0" dirty="0">
                <a:effectLst/>
                <a:latin typeface="-apple-system"/>
              </a:rPr>
              <a:t>direct</a:t>
            </a:r>
            <a:r>
              <a:rPr lang="en-US" sz="1600" b="0" i="0" dirty="0">
                <a:effectLst/>
                <a:latin typeface="-apple-system"/>
              </a:rPr>
              <a:t> effect of a lagged time...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E63255-A65D-4E31-9F6A-0DF5E493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021479"/>
            <a:ext cx="7543800" cy="21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91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3244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It measures the indirect effect </a:t>
            </a:r>
            <a:r>
              <a:rPr lang="en-US" sz="1600" b="1" i="0" dirty="0">
                <a:effectLst/>
                <a:latin typeface="-apple-system"/>
              </a:rPr>
              <a:t>as well</a:t>
            </a:r>
            <a:r>
              <a:rPr lang="en-US" sz="1600" b="0" i="0" dirty="0">
                <a:effectLst/>
                <a:latin typeface="-apple-system"/>
              </a:rPr>
              <a:t>!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558F5F-BB63-40E4-9CF1-ABCCA093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24" y="1736725"/>
            <a:ext cx="7543800" cy="214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0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5952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It can get complicated pretty quickly...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🧐 How could we isolate the influence of a specific time lag?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1D01B6-17C5-496D-91AA-77FBDBC1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84325"/>
            <a:ext cx="5590348" cy="28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9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5952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r>
              <a:rPr lang="fr-FR" sz="1600" b="0" i="0" dirty="0" err="1">
                <a:effectLst/>
                <a:latin typeface="-apple-system"/>
              </a:rPr>
              <a:t>We</a:t>
            </a:r>
            <a:r>
              <a:rPr lang="fr-FR" sz="1600" b="0" i="0" dirty="0">
                <a:effectLst/>
                <a:latin typeface="-apple-system"/>
              </a:rPr>
              <a:t> can </a:t>
            </a:r>
            <a:r>
              <a:rPr lang="fr-FR" sz="1600" b="0" i="0" dirty="0" err="1">
                <a:effectLst/>
                <a:latin typeface="-apple-system"/>
              </a:rPr>
              <a:t>treat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our</a:t>
            </a:r>
            <a:r>
              <a:rPr lang="fr-FR" sz="1600" b="0" i="0" dirty="0">
                <a:effectLst/>
                <a:latin typeface="-apple-system"/>
              </a:rPr>
              <a:t> time </a:t>
            </a:r>
            <a:r>
              <a:rPr lang="fr-FR" sz="1600" b="0" i="0" dirty="0" err="1">
                <a:effectLst/>
                <a:latin typeface="-apple-system"/>
              </a:rPr>
              <a:t>series</a:t>
            </a:r>
            <a:r>
              <a:rPr lang="fr-FR" sz="1600" b="0" i="0" dirty="0">
                <a:effectLst/>
                <a:latin typeface="-apple-system"/>
              </a:rPr>
              <a:t> as a </a:t>
            </a:r>
            <a:r>
              <a:rPr lang="fr-FR" sz="1600" b="0" i="0" dirty="0" err="1">
                <a:effectLst/>
                <a:latin typeface="-apple-system"/>
              </a:rPr>
              <a:t>linear</a:t>
            </a:r>
            <a:r>
              <a:rPr lang="fr-FR" sz="1600" b="0" i="0" dirty="0">
                <a:effectLst/>
                <a:latin typeface="-apple-system"/>
              </a:rPr>
              <a:t> model</a:t>
            </a:r>
          </a:p>
          <a:p>
            <a:pPr algn="l"/>
            <a:endParaRPr lang="fr-FR" sz="1600" dirty="0">
              <a:latin typeface="-apple-system"/>
            </a:endParaRPr>
          </a:p>
          <a:p>
            <a:pPr algn="l"/>
            <a:endParaRPr lang="fr-FR" sz="1600" dirty="0">
              <a:latin typeface="-apple-system"/>
            </a:endParaRPr>
          </a:p>
          <a:p>
            <a:pPr algn="l"/>
            <a:endParaRPr lang="fr-FR" sz="1600" b="0" i="0" dirty="0">
              <a:effectLst/>
              <a:latin typeface="-apple-system"/>
            </a:endParaRPr>
          </a:p>
          <a:p>
            <a:pPr algn="l"/>
            <a:r>
              <a:rPr lang="fr-FR" sz="1600" dirty="0">
                <a:latin typeface="-apple-system"/>
              </a:rPr>
              <a:t>	</a:t>
            </a:r>
            <a:r>
              <a:rPr lang="fr-FR" sz="1600" b="0" i="0" dirty="0" err="1">
                <a:effectLst/>
                <a:latin typeface="-apple-system"/>
              </a:rPr>
              <a:t>Where</a:t>
            </a:r>
            <a:r>
              <a:rPr lang="fr-FR" sz="1600" b="0" i="0" dirty="0">
                <a:effectLst/>
                <a:latin typeface="-apple-system"/>
              </a:rPr>
              <a:t> p = total </a:t>
            </a:r>
            <a:r>
              <a:rPr lang="fr-FR" sz="1600" b="0" i="0" dirty="0" err="1">
                <a:effectLst/>
                <a:latin typeface="-apple-system"/>
              </a:rPr>
              <a:t>number</a:t>
            </a:r>
            <a:r>
              <a:rPr lang="fr-FR" sz="1600" b="0" i="0" dirty="0">
                <a:effectLst/>
                <a:latin typeface="-apple-system"/>
              </a:rPr>
              <a:t> of lags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F159C4-08CD-4A4E-82A4-1D7ACC73D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0525"/>
            <a:ext cx="42862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9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5952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r>
              <a:rPr lang="fr-FR" sz="1600" b="0" i="0" dirty="0" err="1">
                <a:effectLst/>
                <a:latin typeface="-apple-system"/>
              </a:rPr>
              <a:t>We</a:t>
            </a:r>
            <a:r>
              <a:rPr lang="fr-FR" sz="1600" b="0" i="0" dirty="0">
                <a:effectLst/>
                <a:latin typeface="-apple-system"/>
              </a:rPr>
              <a:t> can </a:t>
            </a:r>
            <a:r>
              <a:rPr lang="fr-FR" sz="1600" b="0" i="0" dirty="0" err="1">
                <a:effectLst/>
                <a:latin typeface="-apple-system"/>
              </a:rPr>
              <a:t>treat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our</a:t>
            </a:r>
            <a:r>
              <a:rPr lang="fr-FR" sz="1600" b="0" i="0" dirty="0">
                <a:effectLst/>
                <a:latin typeface="-apple-system"/>
              </a:rPr>
              <a:t> time </a:t>
            </a:r>
            <a:r>
              <a:rPr lang="fr-FR" sz="1600" b="0" i="0" dirty="0" err="1">
                <a:effectLst/>
                <a:latin typeface="-apple-system"/>
              </a:rPr>
              <a:t>series</a:t>
            </a:r>
            <a:r>
              <a:rPr lang="fr-FR" sz="1600" b="0" i="0" dirty="0">
                <a:effectLst/>
                <a:latin typeface="-apple-system"/>
              </a:rPr>
              <a:t> as a </a:t>
            </a:r>
            <a:r>
              <a:rPr lang="fr-FR" sz="1600" b="0" i="0" dirty="0" err="1">
                <a:effectLst/>
                <a:latin typeface="-apple-system"/>
              </a:rPr>
              <a:t>linear</a:t>
            </a:r>
            <a:r>
              <a:rPr lang="fr-FR" sz="1600" b="0" i="0" dirty="0">
                <a:effectLst/>
                <a:latin typeface="-apple-system"/>
              </a:rPr>
              <a:t> model</a:t>
            </a:r>
          </a:p>
          <a:p>
            <a:pPr algn="l"/>
            <a:endParaRPr lang="fr-FR" sz="1600" dirty="0">
              <a:latin typeface="-apple-system"/>
            </a:endParaRPr>
          </a:p>
          <a:p>
            <a:pPr algn="l"/>
            <a:endParaRPr lang="fr-FR" sz="1600" dirty="0">
              <a:latin typeface="-apple-system"/>
            </a:endParaRPr>
          </a:p>
          <a:p>
            <a:pPr algn="l"/>
            <a:endParaRPr lang="fr-FR" sz="1600" b="0" i="0" dirty="0">
              <a:effectLst/>
              <a:latin typeface="-apple-system"/>
            </a:endParaRPr>
          </a:p>
          <a:p>
            <a:pPr algn="l"/>
            <a:r>
              <a:rPr lang="fr-FR" sz="1600" dirty="0">
                <a:latin typeface="-apple-system"/>
              </a:rPr>
              <a:t>	</a:t>
            </a:r>
            <a:r>
              <a:rPr lang="fr-FR" sz="1600" b="0" i="0" dirty="0" err="1">
                <a:effectLst/>
                <a:latin typeface="-apple-system"/>
              </a:rPr>
              <a:t>Where</a:t>
            </a:r>
            <a:r>
              <a:rPr lang="fr-FR" sz="1600" b="0" i="0" dirty="0">
                <a:effectLst/>
                <a:latin typeface="-apple-system"/>
              </a:rPr>
              <a:t> p = total </a:t>
            </a:r>
            <a:r>
              <a:rPr lang="fr-FR" sz="1600" b="0" i="0" dirty="0" err="1">
                <a:effectLst/>
                <a:latin typeface="-apple-system"/>
              </a:rPr>
              <a:t>number</a:t>
            </a:r>
            <a:r>
              <a:rPr lang="fr-FR" sz="1600" b="0" i="0" dirty="0">
                <a:effectLst/>
                <a:latin typeface="-apple-system"/>
              </a:rPr>
              <a:t> of lags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F159C4-08CD-4A4E-82A4-1D7ACC73D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0525"/>
            <a:ext cx="4286250" cy="381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D9F874-3395-42E6-9EB2-ECA147A98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66" y="2552494"/>
            <a:ext cx="7315200" cy="232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9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4721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r>
              <a:rPr lang="en-US" sz="1600" b="0" i="0" dirty="0" err="1">
                <a:effectLst/>
                <a:latin typeface="-apple-system"/>
              </a:rPr>
              <a:t>Analysing</a:t>
            </a:r>
            <a:r>
              <a:rPr lang="en-US" sz="1600" b="0" i="0" dirty="0">
                <a:effectLst/>
                <a:latin typeface="-apple-system"/>
              </a:rPr>
              <a:t> the ACF for a specific time lag could be a good predictor for the current value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205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5460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ar(--jp-content-font-family)"/>
              </a:rPr>
              <a:t>Analysing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 the ACF for a specific time lag could be a good predictor for the current value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	But only at face value!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	ACF : measures direct &amp; indirect effects</a:t>
            </a:r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551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3182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1.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Introduction</a:t>
            </a:r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8C52DE6-6971-4FF6-AEC8-E67D7E88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42" y="1740953"/>
            <a:ext cx="6248400" cy="31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0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570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ar(--jp-content-font-family)"/>
              </a:rPr>
              <a:t>Analysing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 the ACF for a specific time lag could be a good predictor for the current value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	But only at face value!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	ACF : measures direct &amp; indirect effects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This is why we must </a:t>
            </a:r>
            <a:r>
              <a:rPr lang="en-US" sz="1600" b="0" i="0" dirty="0" err="1">
                <a:effectLst/>
                <a:latin typeface="-apple-system"/>
              </a:rPr>
              <a:t>analyse</a:t>
            </a:r>
            <a:r>
              <a:rPr lang="en-US" sz="1600" b="0" i="0" dirty="0">
                <a:effectLst/>
                <a:latin typeface="-apple-system"/>
              </a:rPr>
              <a:t> each lag by isolation as well!</a:t>
            </a:r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9445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61991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ar(--jp-content-font-family)"/>
              </a:rPr>
              <a:t>Analysing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 the ACF for a specific time lag could be a good predictor for the current value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	But only at face value!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	ACF : measures direct &amp; indirect effects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This is why we must </a:t>
            </a:r>
            <a:r>
              <a:rPr lang="en-US" sz="1600" b="0" i="0" dirty="0" err="1">
                <a:effectLst/>
                <a:latin typeface="-apple-system"/>
              </a:rPr>
              <a:t>analyse</a:t>
            </a:r>
            <a:r>
              <a:rPr lang="en-US" sz="1600" b="0" i="0" dirty="0">
                <a:effectLst/>
                <a:latin typeface="-apple-system"/>
              </a:rPr>
              <a:t> each lag by isolation as well!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Using our linear modelling, we can isolate each lag term</a:t>
            </a:r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983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6445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ar(--jp-content-font-family)"/>
              </a:rPr>
              <a:t>Analysing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 the ACF for a specific time lag could be a good predictor for the current value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	But only at face value!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	ACF : measures direct &amp; indirect effects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This is why we must </a:t>
            </a:r>
            <a:r>
              <a:rPr lang="en-US" sz="1600" b="0" i="0" dirty="0" err="1">
                <a:effectLst/>
                <a:latin typeface="-apple-system"/>
              </a:rPr>
              <a:t>analyse</a:t>
            </a:r>
            <a:r>
              <a:rPr lang="en-US" sz="1600" b="0" i="0" dirty="0">
                <a:effectLst/>
                <a:latin typeface="-apple-system"/>
              </a:rPr>
              <a:t> each lag by isolation as well!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Using our linear modelling, we can isolate each lag term</a:t>
            </a:r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This is known as </a:t>
            </a:r>
            <a:r>
              <a:rPr lang="en-US" sz="1600" b="1" i="0" dirty="0">
                <a:effectLst/>
                <a:latin typeface="-apple-system"/>
              </a:rPr>
              <a:t>Auto Regression (AR)</a:t>
            </a:r>
            <a:r>
              <a:rPr lang="en-US" sz="1600" b="0" i="0" dirty="0">
                <a:effectLst/>
                <a:latin typeface="-apple-system"/>
              </a:rPr>
              <a:t> and the analysis of lag terms is known as a </a:t>
            </a:r>
            <a:r>
              <a:rPr lang="en-US" sz="1600" b="1" i="0" dirty="0">
                <a:effectLst/>
                <a:latin typeface="-apple-system"/>
              </a:rPr>
              <a:t>Partial 	Autocorrelation Function</a:t>
            </a:r>
            <a:r>
              <a:rPr lang="en-US" sz="1600" b="0" i="0" dirty="0">
                <a:effectLst/>
                <a:latin typeface="-apple-system"/>
              </a:rPr>
              <a:t> (PACF)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090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We can compute the </a:t>
            </a:r>
            <a:r>
              <a:rPr lang="en-US" sz="1600" b="1" i="0" dirty="0">
                <a:effectLst/>
                <a:latin typeface="-apple-system"/>
              </a:rPr>
              <a:t>partial</a:t>
            </a:r>
            <a:r>
              <a:rPr lang="en-US" sz="1600" b="0" i="0" dirty="0">
                <a:effectLst/>
                <a:latin typeface="-apple-system"/>
              </a:rPr>
              <a:t> correlation coefficients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β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MJXc-TeX-math-I"/>
              </a:rPr>
              <a:t>i</a:t>
            </a:r>
            <a:r>
              <a:rPr lang="en-US" sz="1600" b="0" i="0" dirty="0" err="1">
                <a:effectLst/>
                <a:latin typeface="-apple-system"/>
              </a:rPr>
              <a:t>of</a:t>
            </a:r>
            <a:r>
              <a:rPr lang="en-US" sz="1600" b="0" i="0" dirty="0">
                <a:effectLst/>
                <a:latin typeface="-apple-system"/>
              </a:rPr>
              <a:t> the multivariate regression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Then plot each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β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MJXc-TeX-math-I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sz="1600" b="0" i="0" dirty="0">
                <a:effectLst/>
                <a:latin typeface="-apple-system"/>
              </a:rPr>
              <a:t>in a PACF graph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518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We can compute the </a:t>
            </a:r>
            <a:r>
              <a:rPr lang="en-US" sz="1600" b="1" i="0" dirty="0">
                <a:effectLst/>
                <a:latin typeface="-apple-system"/>
              </a:rPr>
              <a:t>partial</a:t>
            </a:r>
            <a:r>
              <a:rPr lang="en-US" sz="1600" b="0" i="0" dirty="0">
                <a:effectLst/>
                <a:latin typeface="-apple-system"/>
              </a:rPr>
              <a:t> correlation coefficients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β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MJXc-TeX-math-I"/>
              </a:rPr>
              <a:t>i</a:t>
            </a:r>
            <a:r>
              <a:rPr lang="en-US" sz="1600" b="0" i="0" dirty="0" err="1">
                <a:effectLst/>
                <a:latin typeface="-apple-system"/>
              </a:rPr>
              <a:t>of</a:t>
            </a:r>
            <a:r>
              <a:rPr lang="en-US" sz="1600" b="0" i="0" dirty="0">
                <a:effectLst/>
                <a:latin typeface="-apple-system"/>
              </a:rPr>
              <a:t> the multivariate regression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Then plot each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β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MJXc-TeX-math-I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sz="1600" b="0" i="0" dirty="0">
                <a:effectLst/>
                <a:latin typeface="-apple-system"/>
              </a:rPr>
              <a:t>in a PACF graph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ACAC15-2115-4458-9516-4153A59A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81" y="1853630"/>
            <a:ext cx="6528974" cy="273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08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630006" cy="570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We can compute the </a:t>
            </a:r>
            <a:r>
              <a:rPr lang="en-US" sz="1600" b="1" i="0" dirty="0">
                <a:effectLst/>
                <a:latin typeface="-apple-system"/>
              </a:rPr>
              <a:t>partial</a:t>
            </a:r>
            <a:r>
              <a:rPr lang="en-US" sz="1600" b="0" i="0" dirty="0">
                <a:effectLst/>
                <a:latin typeface="-apple-system"/>
              </a:rPr>
              <a:t> correlation coefficients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β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MJXc-TeX-math-I"/>
              </a:rPr>
              <a:t>i</a:t>
            </a:r>
            <a:r>
              <a:rPr lang="en-US" sz="1600" b="0" i="0" dirty="0" err="1">
                <a:effectLst/>
                <a:latin typeface="-apple-system"/>
              </a:rPr>
              <a:t>of</a:t>
            </a:r>
            <a:r>
              <a:rPr lang="en-US" sz="1600" b="0" i="0" dirty="0">
                <a:effectLst/>
                <a:latin typeface="-apple-system"/>
              </a:rPr>
              <a:t> the multivariate regression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Then plot each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β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MJXc-TeX-math-I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sz="1600" b="0" i="0" dirty="0">
                <a:effectLst/>
                <a:latin typeface="-apple-system"/>
              </a:rPr>
              <a:t>in a PACF graph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Typically, we will have a much sharper decline with PACF lag values in comparison with ACF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ACAC15-2115-4458-9516-4153A59A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81" y="1853630"/>
            <a:ext cx="6528974" cy="273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08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630006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B5B4E9-A5A7-44F1-9520-765817A3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51" y="364994"/>
            <a:ext cx="6663282" cy="22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86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630006" cy="7522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-apple-system"/>
              </a:rPr>
              <a:t>ACF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simply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the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correlation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of the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itself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Slow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exponential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decrease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if 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X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(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t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always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correlated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X(t−1)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also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correlated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X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(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t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−2)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-apple-system"/>
              </a:rPr>
              <a:t>PACF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even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more informative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removes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intermediary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correlations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B5B4E9-A5A7-44F1-9520-765817A3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51" y="364994"/>
            <a:ext cx="6663282" cy="22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76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630006" cy="7522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	</a:t>
            </a: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-apple-system"/>
              </a:rPr>
              <a:t>ACF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simply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the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correlation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of the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itself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Slow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exponential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decrease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if 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X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(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t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always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correlated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X(t−1)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also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correlated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X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(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t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in-R"/>
              </a:rPr>
              <a:t>−2)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-apple-system"/>
              </a:rPr>
              <a:t>PACF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even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more informative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removes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intermediary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correlations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👉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Annual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seasonality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confirmed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peaks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at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lag = 12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B5B4E9-A5A7-44F1-9520-765817A3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51" y="364994"/>
            <a:ext cx="6663282" cy="22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63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6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Averages</a:t>
            </a:r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94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82941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</a:p>
          <a:p>
            <a:pPr algn="l"/>
            <a:r>
              <a:rPr lang="fr-FR" sz="1600" b="1" dirty="0">
                <a:solidFill>
                  <a:srgbClr val="000000"/>
                </a:solidFill>
                <a:latin typeface="Helvetica Neue"/>
              </a:rPr>
              <a:t>	</a:t>
            </a:r>
            <a:r>
              <a:rPr lang="fr-FR" sz="1600" b="1" dirty="0" err="1">
                <a:solidFill>
                  <a:srgbClr val="000000"/>
                </a:solidFill>
                <a:latin typeface="News Cycle"/>
              </a:rPr>
              <a:t>What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 a Time </a:t>
            </a:r>
            <a:r>
              <a:rPr lang="fr-FR" sz="1600" b="1" dirty="0" err="1">
                <a:solidFill>
                  <a:srgbClr val="000000"/>
                </a:solidFill>
                <a:latin typeface="News Cycle"/>
              </a:rPr>
              <a:t>Series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 time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series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of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repeated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observations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considered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within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 certain time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interval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 observations are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taken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equal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regular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evenly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spaced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 time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intervals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👉 "Understand" a TS = Decompose, explain the behavior of a time series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👉 "Forecast" = Predict future values based only existing/past observations</a:t>
            </a:r>
          </a:p>
          <a:p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BDF922-88F0-4788-A41B-FB869077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36724"/>
            <a:ext cx="3241279" cy="24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62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6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Averages</a:t>
            </a: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fr-FR" sz="1600" i="0" dirty="0">
                <a:solidFill>
                  <a:srgbClr val="000000"/>
                </a:solidFill>
                <a:effectLst/>
                <a:latin typeface="News Cycle"/>
              </a:rPr>
              <a:t>P</a:t>
            </a:r>
            <a:r>
              <a:rPr lang="en-US" sz="1600" b="0" i="0" dirty="0" err="1">
                <a:effectLst/>
                <a:latin typeface="-apple-system"/>
              </a:rPr>
              <a:t>redicting</a:t>
            </a:r>
            <a:r>
              <a:rPr lang="en-US" sz="1600" b="0" i="0" dirty="0">
                <a:effectLst/>
                <a:latin typeface="-apple-system"/>
              </a:rPr>
              <a:t> the next value based on the average value from a specific window size</a:t>
            </a:r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152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6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Averages</a:t>
            </a:r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fr-FR" sz="1600" i="0" dirty="0">
                <a:solidFill>
                  <a:srgbClr val="000000"/>
                </a:solidFill>
                <a:effectLst/>
                <a:latin typeface="News Cycle"/>
              </a:rPr>
              <a:t>P</a:t>
            </a:r>
            <a:r>
              <a:rPr lang="en-US" sz="1600" b="0" i="0" dirty="0" err="1">
                <a:effectLst/>
                <a:latin typeface="-apple-system"/>
              </a:rPr>
              <a:t>redicting</a:t>
            </a:r>
            <a:r>
              <a:rPr lang="en-US" sz="1600" b="0" i="0" dirty="0">
                <a:effectLst/>
                <a:latin typeface="-apple-system"/>
              </a:rPr>
              <a:t> the next value based on the average value from a specific window size</a:t>
            </a:r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7436F64-4E61-4165-BF04-8CB6D90A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17" y="1510570"/>
            <a:ext cx="6934200" cy="31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73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1600" b="0" i="0" dirty="0">
                <a:effectLst/>
                <a:latin typeface="-apple-system"/>
              </a:rPr>
              <a:t>	Similar to the Auto Regressive model with PACF, we will linearly model 	the </a:t>
            </a:r>
            <a:r>
              <a:rPr lang="en-US" sz="1600" b="1" i="0" dirty="0">
                <a:effectLst/>
                <a:latin typeface="-apple-system"/>
              </a:rPr>
              <a:t>errors</a:t>
            </a:r>
            <a:r>
              <a:rPr lang="en-US" sz="1600" b="0" i="0" dirty="0">
                <a:effectLst/>
                <a:latin typeface="-apple-system"/>
              </a:rPr>
              <a:t> between our moving average predictions and the actual values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609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806741" cy="22595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1600" b="0" i="0" dirty="0">
                <a:effectLst/>
                <a:latin typeface="-apple-system"/>
              </a:rPr>
              <a:t>	Similar to the Auto Regressive model with PACF, we will linearly model 	the </a:t>
            </a:r>
            <a:r>
              <a:rPr lang="en-US" sz="1600" b="1" i="0" dirty="0">
                <a:effectLst/>
                <a:latin typeface="-apple-system"/>
              </a:rPr>
              <a:t>errors</a:t>
            </a:r>
            <a:r>
              <a:rPr lang="en-US" sz="1600" b="0" i="0" dirty="0">
                <a:effectLst/>
                <a:latin typeface="-apple-system"/>
              </a:rPr>
              <a:t> between our moving average predictions and the actual values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endParaRPr lang="en-US" sz="1600" b="0" i="0" dirty="0">
              <a:effectLst/>
              <a:latin typeface="-apple-system"/>
            </a:endParaRPr>
          </a:p>
          <a:p>
            <a:r>
              <a:rPr lang="en-US" sz="1600" b="0" i="0" dirty="0">
                <a:effectLst/>
                <a:latin typeface="-apple-system"/>
              </a:rPr>
              <a:t>	Where q = total number of lags in the past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1104E9-E219-419E-80FE-8739A2E8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15" y="1965325"/>
            <a:ext cx="42005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7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7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Auto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Regressive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ARMA )</a:t>
            </a:r>
          </a:p>
          <a:p>
            <a:r>
              <a:rPr lang="en-US" sz="1600" b="0" i="0" dirty="0">
                <a:effectLst/>
                <a:latin typeface="-apple-system"/>
              </a:rPr>
              <a:t>	Let's combine our two models Auto Regressive (AR) &amp; Moving Average model into a single model</a:t>
            </a:r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743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7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Auto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Regressive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ARMA )</a:t>
            </a:r>
          </a:p>
          <a:p>
            <a:r>
              <a:rPr lang="en-US" sz="1600" b="0" i="0" dirty="0">
                <a:effectLst/>
                <a:latin typeface="-apple-system"/>
              </a:rPr>
              <a:t>	Let's combine our two models Auto Regressive (AR) &amp; Moving Average model into a single model</a:t>
            </a:r>
          </a:p>
          <a:p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AR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MA</a:t>
            </a:r>
            <a:r>
              <a:rPr lang="en-US" sz="1600" b="0" i="1" dirty="0">
                <a:effectLst/>
                <a:latin typeface="MJXc-TeX-main-R"/>
              </a:rPr>
              <a:t>(</a:t>
            </a:r>
            <a:r>
              <a:rPr lang="en-US" sz="1600" b="0" i="1" dirty="0" err="1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1" dirty="0" err="1">
                <a:effectLst/>
                <a:latin typeface="MJXc-TeX-main-R"/>
              </a:rPr>
              <a:t>,</a:t>
            </a:r>
            <a:r>
              <a:rPr lang="en-US" sz="1600" b="0" i="1" dirty="0" err="1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b="0" i="1" dirty="0">
                <a:effectLst/>
                <a:latin typeface="MJXc-TeX-main-R"/>
              </a:rPr>
              <a:t>)</a:t>
            </a:r>
          </a:p>
          <a:p>
            <a:pPr lvl="1"/>
            <a:endParaRPr lang="en-US" sz="1600" b="0" i="0" dirty="0">
              <a:effectLst/>
              <a:latin typeface="-apple-system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As a linear combination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0" dirty="0">
                <a:effectLst/>
                <a:latin typeface="-apple-system"/>
              </a:rPr>
              <a:t> lags of 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-apple-system"/>
              </a:rPr>
              <a:t>plus</a:t>
            </a:r>
            <a:r>
              <a:rPr lang="en-US" sz="1600" b="0" i="0" dirty="0">
                <a:effectLst/>
                <a:latin typeface="-apple-system"/>
              </a:rPr>
              <a:t> a linear combination of 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dirty="0">
                <a:solidFill>
                  <a:srgbClr val="0000FF"/>
                </a:solidFill>
                <a:latin typeface="-apple-system"/>
              </a:rPr>
              <a:t> </a:t>
            </a:r>
            <a:r>
              <a:rPr lang="en-US" sz="1600" b="0" i="0" dirty="0">
                <a:effectLst/>
                <a:latin typeface="-apple-system"/>
              </a:rPr>
              <a:t>lagged forecast errors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905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7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Auto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Regressive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ARMA )</a:t>
            </a:r>
          </a:p>
          <a:p>
            <a:r>
              <a:rPr lang="en-US" sz="1600" b="0" i="0" dirty="0">
                <a:effectLst/>
                <a:latin typeface="-apple-system"/>
              </a:rPr>
              <a:t>	Let's combine our two models Auto Regressive (AR) &amp; Moving Average model into a single model</a:t>
            </a:r>
          </a:p>
          <a:p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AR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MA</a:t>
            </a:r>
            <a:r>
              <a:rPr lang="en-US" sz="1600" b="0" i="1" dirty="0">
                <a:effectLst/>
                <a:latin typeface="MJXc-TeX-main-R"/>
              </a:rPr>
              <a:t>(</a:t>
            </a:r>
            <a:r>
              <a:rPr lang="en-US" sz="1600" b="0" i="1" dirty="0" err="1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1" dirty="0" err="1">
                <a:effectLst/>
                <a:latin typeface="MJXc-TeX-main-R"/>
              </a:rPr>
              <a:t>,</a:t>
            </a:r>
            <a:r>
              <a:rPr lang="en-US" sz="1600" b="0" i="1" dirty="0" err="1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b="0" i="1" dirty="0">
                <a:effectLst/>
                <a:latin typeface="MJXc-TeX-main-R"/>
              </a:rPr>
              <a:t>)</a:t>
            </a:r>
          </a:p>
          <a:p>
            <a:pPr lvl="1"/>
            <a:endParaRPr lang="en-US" sz="1600" b="0" i="0" dirty="0">
              <a:effectLst/>
              <a:latin typeface="-apple-system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As a linear combination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0" dirty="0">
                <a:effectLst/>
                <a:latin typeface="-apple-system"/>
              </a:rPr>
              <a:t> lags of 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-apple-system"/>
              </a:rPr>
              <a:t>plus</a:t>
            </a:r>
            <a:r>
              <a:rPr lang="en-US" sz="1600" b="0" i="0" dirty="0">
                <a:effectLst/>
                <a:latin typeface="-apple-system"/>
              </a:rPr>
              <a:t> a linear combination of 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dirty="0">
                <a:solidFill>
                  <a:srgbClr val="0000FF"/>
                </a:solidFill>
                <a:latin typeface="-apple-system"/>
              </a:rPr>
              <a:t> </a:t>
            </a:r>
            <a:r>
              <a:rPr lang="en-US" sz="1600" b="0" i="0" dirty="0">
                <a:effectLst/>
                <a:latin typeface="-apple-system"/>
              </a:rPr>
              <a:t>lagged forecast errors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1AFC73-0D08-4369-A270-DA8FA68F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47818"/>
            <a:ext cx="48101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76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7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Auto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Regressive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ARMA )</a:t>
            </a:r>
          </a:p>
          <a:p>
            <a:r>
              <a:rPr lang="en-US" sz="1600" b="0" i="0" dirty="0">
                <a:effectLst/>
                <a:latin typeface="-apple-system"/>
              </a:rPr>
              <a:t>	Let's combine our two models Auto Regressive (AR) &amp; Moving Average model into a single model</a:t>
            </a:r>
          </a:p>
          <a:p>
            <a:endParaRPr lang="en-US" sz="1600" dirty="0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AR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MA</a:t>
            </a:r>
            <a:r>
              <a:rPr lang="en-US" sz="1600" b="0" i="1" dirty="0">
                <a:effectLst/>
                <a:latin typeface="MJXc-TeX-main-R"/>
              </a:rPr>
              <a:t>(</a:t>
            </a:r>
            <a:r>
              <a:rPr lang="en-US" sz="1600" b="0" i="1" dirty="0" err="1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1" dirty="0" err="1">
                <a:effectLst/>
                <a:latin typeface="MJXc-TeX-main-R"/>
              </a:rPr>
              <a:t>,</a:t>
            </a:r>
            <a:r>
              <a:rPr lang="en-US" sz="1600" b="0" i="1" dirty="0" err="1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b="0" i="1" dirty="0">
                <a:effectLst/>
                <a:latin typeface="MJXc-TeX-main-R"/>
              </a:rPr>
              <a:t>)</a:t>
            </a:r>
          </a:p>
          <a:p>
            <a:pPr lvl="1"/>
            <a:endParaRPr lang="en-US" sz="1600" b="0" i="0" dirty="0">
              <a:effectLst/>
              <a:latin typeface="-apple-system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As a linear combination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0" dirty="0">
                <a:effectLst/>
                <a:latin typeface="-apple-system"/>
              </a:rPr>
              <a:t> lags of 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1" dirty="0">
                <a:effectLst/>
                <a:latin typeface="-apple-system"/>
              </a:rPr>
              <a:t>plus</a:t>
            </a:r>
            <a:r>
              <a:rPr lang="en-US" sz="1600" b="0" i="0" dirty="0">
                <a:effectLst/>
                <a:latin typeface="-apple-system"/>
              </a:rPr>
              <a:t> a linear combination of 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dirty="0">
                <a:solidFill>
                  <a:srgbClr val="0000FF"/>
                </a:solidFill>
                <a:latin typeface="-apple-system"/>
              </a:rPr>
              <a:t> </a:t>
            </a:r>
            <a:r>
              <a:rPr lang="en-US" sz="1600" b="0" i="0" dirty="0">
                <a:effectLst/>
                <a:latin typeface="-apple-system"/>
              </a:rPr>
              <a:t>lagged forecast errors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1AFC73-0D08-4369-A270-DA8FA68F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47818"/>
            <a:ext cx="4810125" cy="7715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FF75882-9DFC-445C-8AF0-5F37D30CE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29" y="3812739"/>
            <a:ext cx="7162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1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Hyperparameters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0" dirty="0">
                <a:effectLst/>
                <a:latin typeface="-apple-system"/>
              </a:rPr>
              <a:t> &amp;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endParaRPr lang="en-US" sz="1600" b="0" i="1" dirty="0">
              <a:effectLst/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	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0" dirty="0">
                <a:effectLst/>
                <a:latin typeface="-apple-system"/>
              </a:rPr>
              <a:t> relates to how many lags we want to </a:t>
            </a:r>
            <a:r>
              <a:rPr lang="en-US" sz="1600" b="0" i="0" dirty="0" err="1">
                <a:effectLst/>
                <a:latin typeface="-apple-system"/>
              </a:rPr>
              <a:t>incorpriate</a:t>
            </a:r>
            <a:r>
              <a:rPr lang="en-US" sz="1600" b="0" i="0" dirty="0">
                <a:effectLst/>
                <a:latin typeface="-apple-system"/>
              </a:rPr>
              <a:t> into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AR</a:t>
            </a:r>
            <a:endParaRPr lang="en-US" sz="1600" b="0" i="1" dirty="0">
              <a:effectLst/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rgbClr val="0000FF"/>
                </a:solidFill>
                <a:effectLst/>
                <a:latin typeface="MJXc-TeX-math-I"/>
              </a:rPr>
              <a:t>	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b="0" i="0" dirty="0">
                <a:effectLst/>
                <a:latin typeface="-apple-system"/>
              </a:rPr>
              <a:t> relates to how many lags we want to </a:t>
            </a:r>
            <a:r>
              <a:rPr lang="en-US" sz="1600" b="0" i="0" dirty="0" err="1">
                <a:effectLst/>
                <a:latin typeface="-apple-system"/>
              </a:rPr>
              <a:t>incorpriate</a:t>
            </a:r>
            <a:r>
              <a:rPr lang="en-US" sz="1600" b="0" i="0" dirty="0">
                <a:effectLst/>
                <a:latin typeface="-apple-system"/>
              </a:rPr>
              <a:t> into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MA</a:t>
            </a:r>
            <a:endParaRPr lang="en-US" sz="1600" b="0" i="1" dirty="0">
              <a:effectLst/>
              <a:latin typeface="-apple-system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301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Hyperparameters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0" dirty="0">
                <a:effectLst/>
                <a:latin typeface="-apple-system"/>
              </a:rPr>
              <a:t> &amp;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endParaRPr lang="en-US" sz="1600" b="0" i="1" dirty="0">
              <a:effectLst/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	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0" dirty="0">
                <a:effectLst/>
                <a:latin typeface="-apple-system"/>
              </a:rPr>
              <a:t> relates to how many lags we want to </a:t>
            </a:r>
            <a:r>
              <a:rPr lang="en-US" sz="1600" b="0" i="0" dirty="0" err="1">
                <a:effectLst/>
                <a:latin typeface="-apple-system"/>
              </a:rPr>
              <a:t>incorpriate</a:t>
            </a:r>
            <a:r>
              <a:rPr lang="en-US" sz="1600" b="0" i="0" dirty="0">
                <a:effectLst/>
                <a:latin typeface="-apple-system"/>
              </a:rPr>
              <a:t> into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AR</a:t>
            </a:r>
            <a:endParaRPr lang="en-US" sz="1600" b="0" i="1" dirty="0">
              <a:effectLst/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rgbClr val="0000FF"/>
                </a:solidFill>
                <a:effectLst/>
                <a:latin typeface="MJXc-TeX-math-I"/>
              </a:rPr>
              <a:t>	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b="0" i="0" dirty="0">
                <a:effectLst/>
                <a:latin typeface="-apple-system"/>
              </a:rPr>
              <a:t> relates to how many lags we want to </a:t>
            </a:r>
            <a:r>
              <a:rPr lang="en-US" sz="1600" b="0" i="0" dirty="0" err="1">
                <a:effectLst/>
                <a:latin typeface="-apple-system"/>
              </a:rPr>
              <a:t>incorpriate</a:t>
            </a:r>
            <a:r>
              <a:rPr lang="en-US" sz="1600" b="0" i="0" dirty="0">
                <a:effectLst/>
                <a:latin typeface="-apple-system"/>
              </a:rPr>
              <a:t> into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MA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🧐 How do we know how many lags to use?</a:t>
            </a:r>
            <a:endParaRPr lang="en-US" sz="1600" b="0" i="1" dirty="0">
              <a:effectLst/>
              <a:latin typeface="-apple-system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52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3182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3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Decomposition</a:t>
            </a:r>
            <a:endParaRPr lang="fr-FR" b="1" i="0" dirty="0">
              <a:solidFill>
                <a:srgbClr val="000000"/>
              </a:solidFill>
              <a:effectLst/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063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Count the number of lags before the values drop below the confidence levels</a:t>
            </a:r>
          </a:p>
          <a:p>
            <a:br>
              <a:rPr lang="en-US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FD482A-AAA8-4070-B7F8-4683E89F1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44160"/>
            <a:ext cx="4347212" cy="30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Count the number of lags before the values drop below the confidence levels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lvl="1"/>
            <a:r>
              <a:rPr lang="en-US" sz="1600" b="0" i="0" dirty="0">
                <a:effectLst/>
                <a:latin typeface="-apple-system"/>
              </a:rPr>
              <a:t>	We use the</a:t>
            </a:r>
            <a:r>
              <a:rPr lang="en-US" sz="1600" b="0" i="1" dirty="0">
                <a:effectLst/>
                <a:latin typeface="-apple-system"/>
              </a:rPr>
              <a:t>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PACF</a:t>
            </a:r>
            <a:r>
              <a:rPr lang="en-US" sz="1600" b="0" i="1" dirty="0">
                <a:effectLst/>
                <a:latin typeface="-apple-system"/>
              </a:rPr>
              <a:t> </a:t>
            </a:r>
            <a:r>
              <a:rPr lang="en-US" sz="1600" b="0" i="0" dirty="0">
                <a:effectLst/>
                <a:latin typeface="-apple-system"/>
              </a:rPr>
              <a:t>plot to calculate the value for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1" dirty="0">
                <a:effectLst/>
                <a:latin typeface="-apple-system"/>
              </a:rPr>
              <a:t> =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in-R"/>
              </a:rPr>
              <a:t>2 or 1</a:t>
            </a:r>
            <a:endParaRPr lang="en-US" sz="1600" b="0" i="1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We use the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ACF</a:t>
            </a:r>
            <a:r>
              <a:rPr lang="en-US" sz="1600" b="0" i="0" dirty="0">
                <a:effectLst/>
                <a:latin typeface="-apple-system"/>
              </a:rPr>
              <a:t> plot to calculate the value for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b="0" i="1" dirty="0">
                <a:effectLst/>
                <a:latin typeface="-apple-system"/>
              </a:rPr>
              <a:t> =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in-R"/>
              </a:rPr>
              <a:t>4 or 3</a:t>
            </a:r>
            <a:endParaRPr lang="en-US" sz="1600" b="0" i="1" dirty="0">
              <a:effectLst/>
              <a:latin typeface="-apple-system"/>
            </a:endParaRPr>
          </a:p>
          <a:p>
            <a:br>
              <a:rPr lang="en-US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FD482A-AAA8-4070-B7F8-4683E89F1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44160"/>
            <a:ext cx="4347212" cy="30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22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263941" cy="5675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Count the number of lags before the values drop below the confidence levels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lvl="1"/>
            <a:r>
              <a:rPr lang="en-US" sz="1600" b="0" i="0" dirty="0">
                <a:effectLst/>
                <a:latin typeface="-apple-system"/>
              </a:rPr>
              <a:t>	We use the</a:t>
            </a:r>
            <a:r>
              <a:rPr lang="en-US" sz="1600" b="0" i="1" dirty="0">
                <a:effectLst/>
                <a:latin typeface="-apple-system"/>
              </a:rPr>
              <a:t>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PACF</a:t>
            </a:r>
            <a:r>
              <a:rPr lang="en-US" sz="1600" b="0" i="1" dirty="0">
                <a:effectLst/>
                <a:latin typeface="-apple-system"/>
              </a:rPr>
              <a:t> </a:t>
            </a:r>
            <a:r>
              <a:rPr lang="en-US" sz="1600" b="0" i="0" dirty="0">
                <a:effectLst/>
                <a:latin typeface="-apple-system"/>
              </a:rPr>
              <a:t>plot to calculate the value for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1" dirty="0">
                <a:effectLst/>
                <a:latin typeface="-apple-system"/>
              </a:rPr>
              <a:t> =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in-R"/>
              </a:rPr>
              <a:t>2 or 1</a:t>
            </a:r>
            <a:endParaRPr lang="en-US" sz="1600" b="0" i="1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We use the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ACF</a:t>
            </a:r>
            <a:r>
              <a:rPr lang="en-US" sz="1600" b="0" i="0" dirty="0">
                <a:effectLst/>
                <a:latin typeface="-apple-system"/>
              </a:rPr>
              <a:t> plot to calculate the value for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b="0" i="1" dirty="0">
                <a:effectLst/>
                <a:latin typeface="-apple-system"/>
              </a:rPr>
              <a:t> = </a:t>
            </a:r>
            <a:r>
              <a:rPr lang="en-US" sz="1600" b="0" i="1" dirty="0">
                <a:solidFill>
                  <a:srgbClr val="0000FF"/>
                </a:solidFill>
                <a:effectLst/>
                <a:latin typeface="MJXc-TeX-main-R"/>
              </a:rPr>
              <a:t>4 or 3</a:t>
            </a:r>
          </a:p>
          <a:p>
            <a:pPr algn="l"/>
            <a:r>
              <a:rPr lang="fr-FR" sz="1600" b="0" i="0" dirty="0">
                <a:solidFill>
                  <a:srgbClr val="FF0000"/>
                </a:solidFill>
                <a:effectLst/>
                <a:latin typeface="MJXc-TeX-math-I"/>
              </a:rPr>
              <a:t>	</a:t>
            </a:r>
            <a:r>
              <a:rPr lang="fr-FR" sz="1600" b="0" i="1" dirty="0">
                <a:solidFill>
                  <a:srgbClr val="FF0000"/>
                </a:solidFill>
                <a:effectLst/>
                <a:latin typeface="MJXc-TeX-math-I"/>
              </a:rPr>
              <a:t>AR</a:t>
            </a:r>
            <a:r>
              <a:rPr lang="fr-FR" sz="1600" b="0" i="1" dirty="0">
                <a:solidFill>
                  <a:srgbClr val="0000FF"/>
                </a:solidFill>
                <a:effectLst/>
                <a:latin typeface="MJXc-TeX-math-I"/>
              </a:rPr>
              <a:t>MA</a:t>
            </a:r>
            <a:r>
              <a:rPr lang="fr-FR" sz="1600" b="0" dirty="0">
                <a:effectLst/>
                <a:latin typeface="MJXc-TeX-main-R"/>
              </a:rPr>
              <a:t>(</a:t>
            </a:r>
            <a:r>
              <a:rPr lang="fr-FR" sz="1600" b="0" dirty="0">
                <a:solidFill>
                  <a:srgbClr val="FF0000"/>
                </a:solidFill>
                <a:effectLst/>
                <a:latin typeface="MJXc-TeX-main-R"/>
              </a:rPr>
              <a:t>2</a:t>
            </a:r>
            <a:r>
              <a:rPr lang="fr-FR" sz="1600" b="0" dirty="0">
                <a:effectLst/>
                <a:latin typeface="MJXc-TeX-main-R"/>
              </a:rPr>
              <a:t>,</a:t>
            </a:r>
            <a:r>
              <a:rPr lang="fr-FR" sz="1600" b="0" dirty="0">
                <a:solidFill>
                  <a:srgbClr val="0000FF"/>
                </a:solidFill>
                <a:effectLst/>
                <a:latin typeface="MJXc-TeX-main-R"/>
              </a:rPr>
              <a:t>4</a:t>
            </a:r>
            <a:r>
              <a:rPr lang="fr-FR" sz="1600" b="0" dirty="0">
                <a:effectLst/>
                <a:latin typeface="MJXc-TeX-main-R"/>
              </a:rPr>
              <a:t>) or </a:t>
            </a:r>
            <a:r>
              <a:rPr lang="fr-FR" sz="1600" b="0" i="1" dirty="0">
                <a:solidFill>
                  <a:srgbClr val="FF0000"/>
                </a:solidFill>
                <a:effectLst/>
                <a:latin typeface="MJXc-TeX-math-I"/>
              </a:rPr>
              <a:t>AR</a:t>
            </a:r>
            <a:r>
              <a:rPr lang="fr-FR" sz="1600" b="0" i="1" dirty="0">
                <a:solidFill>
                  <a:srgbClr val="0000FF"/>
                </a:solidFill>
                <a:effectLst/>
                <a:latin typeface="MJXc-TeX-math-I"/>
              </a:rPr>
              <a:t>MA</a:t>
            </a:r>
            <a:r>
              <a:rPr lang="fr-FR" sz="1600" b="0" dirty="0">
                <a:effectLst/>
                <a:latin typeface="MJXc-TeX-main-R"/>
              </a:rPr>
              <a:t>(</a:t>
            </a:r>
            <a:r>
              <a:rPr lang="fr-FR" sz="1600" dirty="0">
                <a:solidFill>
                  <a:srgbClr val="FF0000"/>
                </a:solidFill>
                <a:latin typeface="MJXc-TeX-main-R"/>
              </a:rPr>
              <a:t>1</a:t>
            </a:r>
            <a:r>
              <a:rPr lang="fr-FR" sz="1600" b="0" dirty="0">
                <a:effectLst/>
                <a:latin typeface="MJXc-TeX-main-R"/>
              </a:rPr>
              <a:t>,</a:t>
            </a:r>
            <a:r>
              <a:rPr lang="fr-FR" sz="1600" dirty="0">
                <a:solidFill>
                  <a:srgbClr val="0000FF"/>
                </a:solidFill>
                <a:latin typeface="MJXc-TeX-main-R"/>
              </a:rPr>
              <a:t>3</a:t>
            </a:r>
            <a:r>
              <a:rPr lang="fr-FR" sz="1600" b="0" dirty="0">
                <a:effectLst/>
                <a:latin typeface="MJXc-TeX-main-R"/>
              </a:rPr>
              <a:t>) </a:t>
            </a:r>
            <a:endParaRPr lang="fr-FR" sz="1600" dirty="0">
              <a:effectLst/>
              <a:latin typeface="var(--jp-content-font-family)"/>
            </a:endParaRPr>
          </a:p>
          <a:p>
            <a:br>
              <a:rPr lang="fr-FR" sz="1600" b="0" i="0" dirty="0">
                <a:effectLst/>
                <a:latin typeface="var(--jp-content-font-family)"/>
              </a:rPr>
            </a:br>
            <a:endParaRPr lang="en-US" sz="1600" b="0" i="1" dirty="0">
              <a:effectLst/>
              <a:latin typeface="-apple-system"/>
            </a:endParaRPr>
          </a:p>
          <a:p>
            <a:br>
              <a:rPr lang="en-US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endParaRPr lang="fr-FR" sz="16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FD482A-AAA8-4070-B7F8-4683E89F1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44160"/>
            <a:ext cx="4347212" cy="30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6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8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Auto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Regressive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 Integrated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ARIMA )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955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7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Auto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Regressive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 Integrated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ARIMA )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-apple-system"/>
              </a:rPr>
              <a:t>	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One of the main assumptions for time series modelling is that the data must be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stationary</a:t>
            </a:r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843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  <a:r>
              <a:rPr lang="fr-FR" sz="1600" b="1" dirty="0">
                <a:solidFill>
                  <a:srgbClr val="000000"/>
                </a:solidFill>
                <a:latin typeface="News Cycle"/>
              </a:rPr>
              <a:t>7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. Auto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News Cycle"/>
              </a:rPr>
              <a:t>Regressive</a:t>
            </a:r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 Integrated 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Moving </a:t>
            </a:r>
            <a:r>
              <a:rPr lang="fr-FR" b="1" dirty="0" err="1">
                <a:solidFill>
                  <a:srgbClr val="000000"/>
                </a:solidFill>
                <a:latin typeface="News Cycle"/>
              </a:rPr>
              <a:t>Average</a:t>
            </a:r>
            <a:r>
              <a:rPr lang="fr-FR" b="1" dirty="0">
                <a:solidFill>
                  <a:srgbClr val="000000"/>
                </a:solidFill>
                <a:latin typeface="News Cycle"/>
              </a:rPr>
              <a:t> ( ARIMA )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-apple-system"/>
              </a:rPr>
              <a:t>	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One of the main assumptions for time series modelling is that the data must be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stationary</a:t>
            </a:r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	We can apply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differencing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to our dataset to turn non-stationary data into stationary data 	🎉</a:t>
            </a: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565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fr-FR" sz="1600" i="0" dirty="0">
                <a:solidFill>
                  <a:srgbClr val="000000"/>
                </a:solidFill>
                <a:effectLst/>
                <a:latin typeface="Helvetica Neue"/>
              </a:rPr>
              <a:t>w</a:t>
            </a:r>
            <a:r>
              <a:rPr lang="en-US" sz="1600" b="0" i="0" dirty="0">
                <a:effectLst/>
                <a:latin typeface="-apple-system"/>
              </a:rPr>
              <a:t>e will plot the difference </a:t>
            </a:r>
            <a:r>
              <a:rPr lang="en-US" sz="1600" b="1" i="0" dirty="0">
                <a:effectLst/>
                <a:latin typeface="-apple-system"/>
              </a:rPr>
              <a:t>between</a:t>
            </a:r>
            <a:r>
              <a:rPr lang="en-US" sz="1600" b="0" i="0" dirty="0">
                <a:effectLst/>
                <a:latin typeface="-apple-system"/>
              </a:rPr>
              <a:t> each lag rather than the actual value for each lag</a:t>
            </a: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4511BA-298C-44AE-970E-AE0ACA7C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1070117"/>
            <a:ext cx="6500369" cy="16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2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fr-FR" sz="1600" i="0" dirty="0">
                <a:solidFill>
                  <a:srgbClr val="000000"/>
                </a:solidFill>
                <a:effectLst/>
                <a:latin typeface="Helvetica Neue"/>
              </a:rPr>
              <a:t>w</a:t>
            </a:r>
            <a:r>
              <a:rPr lang="en-US" sz="1600" b="0" i="0" dirty="0">
                <a:effectLst/>
                <a:latin typeface="-apple-system"/>
              </a:rPr>
              <a:t>e will plot the difference </a:t>
            </a:r>
            <a:r>
              <a:rPr lang="en-US" sz="1600" b="1" i="0" dirty="0">
                <a:effectLst/>
                <a:latin typeface="-apple-system"/>
              </a:rPr>
              <a:t>between</a:t>
            </a:r>
            <a:r>
              <a:rPr lang="en-US" sz="1600" b="0" i="0" dirty="0">
                <a:effectLst/>
                <a:latin typeface="-apple-system"/>
              </a:rPr>
              <a:t> each lag rather than the actual value for each lag</a:t>
            </a:r>
          </a:p>
          <a:p>
            <a:endParaRPr lang="en-US" sz="1600" b="0" i="0" dirty="0">
              <a:effectLst/>
              <a:latin typeface="-apple-system"/>
            </a:endParaRPr>
          </a:p>
          <a:p>
            <a:endParaRPr lang="en-US" sz="1600" dirty="0">
              <a:latin typeface="-apple-system"/>
            </a:endParaRPr>
          </a:p>
          <a:p>
            <a:endParaRPr lang="en-US" sz="1600" b="0" i="0" dirty="0">
              <a:effectLst/>
              <a:latin typeface="-apple-system"/>
            </a:endParaRPr>
          </a:p>
          <a:p>
            <a:endParaRPr lang="en-US" sz="1600" dirty="0">
              <a:latin typeface="-apple-system"/>
            </a:endParaRPr>
          </a:p>
          <a:p>
            <a:endParaRPr lang="en-US" sz="1600" b="0" i="0" dirty="0">
              <a:effectLst/>
              <a:latin typeface="-apple-system"/>
            </a:endParaRPr>
          </a:p>
          <a:p>
            <a:endParaRPr lang="en-US" sz="1600" dirty="0">
              <a:latin typeface="-apple-system"/>
            </a:endParaRPr>
          </a:p>
          <a:p>
            <a:endParaRPr lang="en-US" sz="1600" b="0" i="0" dirty="0">
              <a:effectLst/>
              <a:latin typeface="-apple-system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We should keep differencing until our data gets stationary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4511BA-298C-44AE-970E-AE0ACA7C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1070117"/>
            <a:ext cx="6500369" cy="16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905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</a:t>
            </a: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fr-FR" sz="1600" i="0" dirty="0">
                <a:solidFill>
                  <a:srgbClr val="000000"/>
                </a:solidFill>
                <a:effectLst/>
                <a:latin typeface="Helvetica Neue"/>
              </a:rPr>
              <a:t>w</a:t>
            </a:r>
            <a:r>
              <a:rPr lang="en-US" sz="1600" b="0" i="0" dirty="0">
                <a:effectLst/>
                <a:latin typeface="-apple-system"/>
              </a:rPr>
              <a:t>e will plot the difference </a:t>
            </a:r>
            <a:r>
              <a:rPr lang="en-US" sz="1600" b="1" i="0" dirty="0">
                <a:effectLst/>
                <a:latin typeface="-apple-system"/>
              </a:rPr>
              <a:t>between</a:t>
            </a:r>
            <a:r>
              <a:rPr lang="en-US" sz="1600" b="0" i="0" dirty="0">
                <a:effectLst/>
                <a:latin typeface="-apple-system"/>
              </a:rPr>
              <a:t> each lag rather than the actual value for each lag</a:t>
            </a:r>
          </a:p>
          <a:p>
            <a:endParaRPr lang="en-US" sz="1600" b="0" i="0" dirty="0">
              <a:effectLst/>
              <a:latin typeface="-apple-system"/>
            </a:endParaRPr>
          </a:p>
          <a:p>
            <a:endParaRPr lang="en-US" sz="1600" dirty="0">
              <a:latin typeface="-apple-system"/>
            </a:endParaRPr>
          </a:p>
          <a:p>
            <a:endParaRPr lang="en-US" sz="1600" b="0" i="0" dirty="0">
              <a:effectLst/>
              <a:latin typeface="-apple-system"/>
            </a:endParaRPr>
          </a:p>
          <a:p>
            <a:endParaRPr lang="en-US" sz="1600" dirty="0">
              <a:latin typeface="-apple-system"/>
            </a:endParaRPr>
          </a:p>
          <a:p>
            <a:endParaRPr lang="en-US" sz="1600" b="0" i="0" dirty="0">
              <a:effectLst/>
              <a:latin typeface="-apple-system"/>
            </a:endParaRPr>
          </a:p>
          <a:p>
            <a:endParaRPr lang="en-US" sz="1600" dirty="0">
              <a:latin typeface="-apple-system"/>
            </a:endParaRPr>
          </a:p>
          <a:p>
            <a:endParaRPr lang="en-US" sz="1600" b="0" i="0" dirty="0">
              <a:effectLst/>
              <a:latin typeface="-apple-system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We should keep differencing until our data gets stationary</a:t>
            </a:r>
          </a:p>
          <a:p>
            <a:endParaRPr lang="en-US" sz="1600" dirty="0">
              <a:latin typeface="-apple-system"/>
            </a:endParaRPr>
          </a:p>
          <a:p>
            <a:r>
              <a:rPr lang="en-US" sz="1600" b="0" i="0" dirty="0">
                <a:effectLst/>
                <a:latin typeface="-apple-system"/>
              </a:rPr>
              <a:t>	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4511BA-298C-44AE-970E-AE0ACA7C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1" y="1070117"/>
            <a:ext cx="6500369" cy="169503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D880668-AA87-44C3-82C7-DC62695A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8" y="3214951"/>
            <a:ext cx="6796531" cy="15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74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For instance, here is a non-stationary data that we smoothed out using differencing 	(removed the function of time in our series) 💪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br>
              <a:rPr lang="en-US" dirty="0"/>
            </a:b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F46217-B818-4025-8932-E96076EC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09314"/>
            <a:ext cx="6365933" cy="297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0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43832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		</a:t>
            </a: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Most time series can be decomposed into several components:</a:t>
            </a:r>
          </a:p>
          <a:p>
            <a:pPr lvl="3"/>
            <a:endParaRPr lang="en-US" sz="1600" b="0" i="0" dirty="0">
              <a:effectLst/>
              <a:latin typeface="-apple-system"/>
            </a:endParaRPr>
          </a:p>
          <a:p>
            <a:pPr lvl="3">
              <a:buFont typeface="+mj-lt"/>
              <a:buAutoNum type="arabicPeriod"/>
            </a:pPr>
            <a:r>
              <a:rPr lang="en-US" sz="1600" b="1" i="0" dirty="0">
                <a:effectLst/>
                <a:latin typeface="-apple-system"/>
              </a:rPr>
              <a:t>Trend</a:t>
            </a:r>
            <a:endParaRPr lang="en-US" sz="1600" b="0" i="0" dirty="0">
              <a:effectLst/>
              <a:latin typeface="-apple-system"/>
            </a:endParaRPr>
          </a:p>
          <a:p>
            <a:pPr lvl="3">
              <a:buFont typeface="+mj-lt"/>
              <a:buAutoNum type="arabicPeriod"/>
            </a:pPr>
            <a:r>
              <a:rPr lang="en-US" sz="1600" b="1" i="0" dirty="0">
                <a:effectLst/>
                <a:latin typeface="-apple-system"/>
              </a:rPr>
              <a:t>Seasonal</a:t>
            </a:r>
            <a:r>
              <a:rPr lang="en-US" sz="1600" b="0" i="0" dirty="0">
                <a:effectLst/>
                <a:latin typeface="-apple-system"/>
              </a:rPr>
              <a:t> (calendar) / Periodic (non-calendar related)</a:t>
            </a:r>
          </a:p>
          <a:p>
            <a:pPr lvl="3">
              <a:buFont typeface="+mj-lt"/>
              <a:buAutoNum type="arabicPeriod"/>
            </a:pPr>
            <a:r>
              <a:rPr lang="en-US" sz="1600" b="1" i="0" dirty="0">
                <a:effectLst/>
                <a:latin typeface="-apple-system"/>
              </a:rPr>
              <a:t>Irregularities</a:t>
            </a:r>
            <a:endParaRPr lang="en-US" sz="1600" b="0" i="0" dirty="0">
              <a:effectLst/>
              <a:latin typeface="-apple-system"/>
            </a:endParaRPr>
          </a:p>
          <a:p>
            <a:pPr lvl="3"/>
            <a:r>
              <a:rPr lang="en-US" sz="1600" b="0" i="0" dirty="0">
                <a:effectLst/>
                <a:latin typeface="-apple-system"/>
              </a:rPr>
              <a:t>These components can be additive or multiplicative</a:t>
            </a: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sz="1600" b="1" dirty="0">
              <a:solidFill>
                <a:srgbClr val="000000"/>
              </a:solidFill>
              <a:latin typeface="News Cycle"/>
            </a:endParaRPr>
          </a:p>
          <a:p>
            <a:endParaRPr lang="en-US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893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3521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br>
              <a:rPr lang="en-US" dirty="0"/>
            </a:b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4CE952-7466-495F-ABFE-DEAF873FC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65974"/>
            <a:ext cx="55245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0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429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lvl="1"/>
            <a:r>
              <a:rPr lang="fr-FR" sz="1600" b="0" i="1" dirty="0">
                <a:solidFill>
                  <a:srgbClr val="FF0000"/>
                </a:solidFill>
                <a:effectLst/>
                <a:latin typeface="MJXc-TeX-math-I"/>
              </a:rPr>
              <a:t>A</a:t>
            </a:r>
            <a:r>
              <a:rPr lang="fr-FR" sz="1600" b="0" i="0" dirty="0">
                <a:effectLst/>
                <a:latin typeface="-apple-system"/>
              </a:rPr>
              <a:t>uto </a:t>
            </a:r>
            <a:r>
              <a:rPr lang="fr-FR" sz="1600" b="0" i="1" dirty="0" err="1">
                <a:solidFill>
                  <a:srgbClr val="FF0000"/>
                </a:solidFill>
                <a:effectLst/>
                <a:latin typeface="MJXc-TeX-math-I"/>
              </a:rPr>
              <a:t>R</a:t>
            </a:r>
            <a:r>
              <a:rPr lang="fr-FR" sz="1600" b="0" i="0" dirty="0" err="1">
                <a:effectLst/>
                <a:latin typeface="-apple-system"/>
              </a:rPr>
              <a:t>egressive</a:t>
            </a:r>
            <a:r>
              <a:rPr lang="fr-FR" sz="1600" b="0" i="0" dirty="0">
                <a:effectLst/>
                <a:latin typeface="-apple-system"/>
              </a:rPr>
              <a:t> </a:t>
            </a:r>
            <a:r>
              <a:rPr lang="fr-FR" sz="1600" b="0" i="1" dirty="0">
                <a:solidFill>
                  <a:srgbClr val="008000"/>
                </a:solidFill>
                <a:effectLst/>
                <a:latin typeface="MJXc-TeX-math-I"/>
              </a:rPr>
              <a:t>I</a:t>
            </a:r>
            <a:r>
              <a:rPr lang="fr-FR" sz="1600" b="0" i="0" dirty="0">
                <a:effectLst/>
                <a:latin typeface="-apple-system"/>
              </a:rPr>
              <a:t>ntegrated </a:t>
            </a:r>
            <a:r>
              <a:rPr lang="fr-FR" sz="1600" b="0" i="1" dirty="0">
                <a:solidFill>
                  <a:srgbClr val="0000FF"/>
                </a:solidFill>
                <a:effectLst/>
                <a:latin typeface="MJXc-TeX-math-I"/>
              </a:rPr>
              <a:t>M</a:t>
            </a:r>
            <a:r>
              <a:rPr lang="fr-FR" sz="1600" b="0" i="0" dirty="0">
                <a:effectLst/>
                <a:latin typeface="-apple-system"/>
              </a:rPr>
              <a:t>oving </a:t>
            </a:r>
            <a:r>
              <a:rPr lang="fr-FR" sz="1600" b="0" i="1" dirty="0" err="1">
                <a:solidFill>
                  <a:srgbClr val="0000FF"/>
                </a:solidFill>
                <a:effectLst/>
                <a:latin typeface="MJXc-TeX-math-I"/>
              </a:rPr>
              <a:t>A</a:t>
            </a:r>
            <a:r>
              <a:rPr lang="fr-FR" sz="1600" b="0" i="0" dirty="0" err="1">
                <a:effectLst/>
                <a:latin typeface="-apple-system"/>
              </a:rPr>
              <a:t>verage</a:t>
            </a:r>
            <a:r>
              <a:rPr lang="fr-FR" sz="1600" b="0" i="0" dirty="0">
                <a:effectLst/>
                <a:latin typeface="-apple-system"/>
              </a:rPr>
              <a:t>.</a:t>
            </a:r>
          </a:p>
          <a:p>
            <a:pPr lvl="1"/>
            <a:endParaRPr lang="fr-FR" sz="1600" b="0" i="0" dirty="0">
              <a:effectLst/>
              <a:latin typeface="-apple-system"/>
            </a:endParaRPr>
          </a:p>
          <a:p>
            <a:pPr lvl="1"/>
            <a:r>
              <a:rPr lang="fr-FR" sz="1600" b="0" i="1" dirty="0">
                <a:solidFill>
                  <a:srgbClr val="008000"/>
                </a:solidFill>
                <a:effectLst/>
                <a:latin typeface="MJXc-TeX-math-I"/>
              </a:rPr>
              <a:t>I</a:t>
            </a:r>
            <a:r>
              <a:rPr lang="fr-FR" sz="1600" b="0" i="0" dirty="0">
                <a:effectLst/>
                <a:latin typeface="-apple-system"/>
              </a:rPr>
              <a:t>: Uses </a:t>
            </a:r>
            <a:r>
              <a:rPr lang="fr-FR" sz="1600" b="0" i="0" dirty="0" err="1">
                <a:effectLst/>
                <a:latin typeface="-apple-system"/>
              </a:rPr>
              <a:t>differencing</a:t>
            </a:r>
            <a:r>
              <a:rPr lang="fr-FR" sz="1600" b="0" i="0" dirty="0">
                <a:effectLst/>
                <a:latin typeface="-apple-system"/>
              </a:rPr>
              <a:t> to </a:t>
            </a:r>
            <a:r>
              <a:rPr lang="fr-FR" sz="1600" b="0" i="0" dirty="0" err="1">
                <a:effectLst/>
                <a:latin typeface="-apple-system"/>
              </a:rPr>
              <a:t>achieve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stationarity</a:t>
            </a:r>
            <a:r>
              <a:rPr lang="fr-FR" sz="1600" b="0" i="0" dirty="0">
                <a:effectLst/>
                <a:latin typeface="-apple-system"/>
              </a:rPr>
              <a:t>. (</a:t>
            </a:r>
            <a:r>
              <a:rPr lang="fr-FR" sz="1600" b="0" i="0" dirty="0" err="1">
                <a:effectLst/>
                <a:latin typeface="-apple-system"/>
              </a:rPr>
              <a:t>i.e</a:t>
            </a:r>
            <a:r>
              <a:rPr lang="fr-FR" sz="1600" b="0" i="0" dirty="0">
                <a:effectLst/>
                <a:latin typeface="-apple-system"/>
              </a:rPr>
              <a:t> Try to </a:t>
            </a:r>
            <a:r>
              <a:rPr lang="fr-FR" sz="1600" b="0" i="0" dirty="0" err="1">
                <a:effectLst/>
                <a:latin typeface="-apple-system"/>
              </a:rPr>
              <a:t>predict</a:t>
            </a:r>
            <a:r>
              <a:rPr lang="fr-FR" sz="1600" b="0" i="0" dirty="0">
                <a:effectLst/>
                <a:latin typeface="-apple-system"/>
              </a:rPr>
              <a:t> </a:t>
            </a:r>
            <a:r>
              <a:rPr lang="fr-FR" sz="1600" b="0" i="0" dirty="0" err="1">
                <a:effectLst/>
                <a:latin typeface="MJXc-TeX-math-I"/>
              </a:rPr>
              <a:t>Y</a:t>
            </a:r>
            <a:r>
              <a:rPr lang="fr-FR" sz="1200" b="0" i="0" dirty="0" err="1">
                <a:effectLst/>
                <a:latin typeface="MJXc-TeX-math-I"/>
              </a:rPr>
              <a:t>diff</a:t>
            </a:r>
            <a:r>
              <a:rPr lang="fr-FR" sz="1600" b="0" i="0" dirty="0">
                <a:effectLst/>
                <a:latin typeface="-apple-system"/>
              </a:rPr>
              <a:t>)</a:t>
            </a:r>
          </a:p>
          <a:p>
            <a:pPr lvl="1"/>
            <a:endParaRPr lang="fr-FR" sz="1600" b="0" i="0" dirty="0">
              <a:effectLst/>
              <a:latin typeface="-apple-system"/>
            </a:endParaRPr>
          </a:p>
          <a:p>
            <a:pPr lvl="1"/>
            <a:r>
              <a:rPr lang="fr-FR" sz="1600" b="0" i="1" dirty="0">
                <a:solidFill>
                  <a:srgbClr val="FF0000"/>
                </a:solidFill>
                <a:effectLst/>
                <a:latin typeface="MJXc-TeX-math-I"/>
              </a:rPr>
              <a:t>AR</a:t>
            </a:r>
            <a:r>
              <a:rPr lang="fr-FR" sz="1600" b="0" i="0" dirty="0">
                <a:effectLst/>
                <a:latin typeface="-apple-system"/>
              </a:rPr>
              <a:t>: </a:t>
            </a:r>
            <a:r>
              <a:rPr lang="fr-FR" sz="1600" b="0" i="0" dirty="0" err="1">
                <a:effectLst/>
                <a:latin typeface="-apple-system"/>
              </a:rPr>
              <a:t>Linear</a:t>
            </a:r>
            <a:r>
              <a:rPr lang="fr-FR" sz="1600" b="0" i="0" dirty="0">
                <a:effectLst/>
                <a:latin typeface="-apple-system"/>
              </a:rPr>
              <a:t> combination </a:t>
            </a:r>
            <a:r>
              <a:rPr lang="fr-FR" sz="1600" b="0" i="0" dirty="0" err="1">
                <a:effectLst/>
                <a:latin typeface="-apple-system"/>
              </a:rPr>
              <a:t>between</a:t>
            </a:r>
            <a:r>
              <a:rPr lang="fr-FR" sz="1600" b="0" i="0" dirty="0">
                <a:effectLst/>
                <a:latin typeface="-apple-system"/>
              </a:rPr>
              <a:t> </a:t>
            </a:r>
            <a:r>
              <a:rPr lang="fr-FR" sz="1600" b="0" i="0" dirty="0">
                <a:effectLst/>
                <a:latin typeface="MJXc-TeX-math-I"/>
              </a:rPr>
              <a:t>Y</a:t>
            </a:r>
            <a:r>
              <a:rPr lang="fr-FR" sz="1600" b="0" i="0" dirty="0">
                <a:effectLst/>
                <a:latin typeface="-apple-system"/>
              </a:rPr>
              <a:t> and </a:t>
            </a:r>
            <a:r>
              <a:rPr lang="fr-FR" sz="1600" b="0" i="0" dirty="0" err="1">
                <a:effectLst/>
                <a:latin typeface="-apple-system"/>
              </a:rPr>
              <a:t>lagged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terms</a:t>
            </a:r>
            <a:r>
              <a:rPr lang="fr-FR" sz="1600" b="0" i="0" dirty="0">
                <a:effectLst/>
                <a:latin typeface="-apple-system"/>
              </a:rPr>
              <a:t> </a:t>
            </a:r>
            <a:r>
              <a:rPr lang="fr-FR" sz="1600" b="0" i="0" dirty="0" err="1">
                <a:effectLst/>
                <a:latin typeface="-apple-system"/>
              </a:rPr>
              <a:t>Y</a:t>
            </a:r>
            <a:r>
              <a:rPr lang="fr-FR" sz="1200" b="0" i="0" dirty="0" err="1">
                <a:effectLst/>
                <a:latin typeface="-apple-system"/>
              </a:rPr>
              <a:t>t</a:t>
            </a:r>
            <a:r>
              <a:rPr lang="fr-FR" sz="1200" b="0" i="0" dirty="0">
                <a:effectLst/>
                <a:latin typeface="-apple-system"/>
              </a:rPr>
              <a:t>−i</a:t>
            </a:r>
          </a:p>
          <a:p>
            <a:pPr lvl="1"/>
            <a:endParaRPr lang="fr-FR" sz="1200" b="0" i="0" dirty="0">
              <a:effectLst/>
              <a:latin typeface="-apple-system"/>
            </a:endParaRPr>
          </a:p>
          <a:p>
            <a:pPr lvl="1"/>
            <a:r>
              <a:rPr lang="fr-FR" sz="1600" b="0" i="1" dirty="0">
                <a:solidFill>
                  <a:srgbClr val="0000FF"/>
                </a:solidFill>
                <a:effectLst/>
                <a:latin typeface="MJXc-TeX-math-I"/>
              </a:rPr>
              <a:t>MA</a:t>
            </a:r>
            <a:r>
              <a:rPr lang="fr-FR" sz="1600" b="0" i="0" dirty="0">
                <a:effectLst/>
                <a:latin typeface="-apple-system"/>
              </a:rPr>
              <a:t>: </a:t>
            </a:r>
            <a:r>
              <a:rPr lang="fr-FR" sz="1600" b="0" i="0" dirty="0" err="1">
                <a:effectLst/>
                <a:latin typeface="-apple-system"/>
              </a:rPr>
              <a:t>Linear</a:t>
            </a:r>
            <a:r>
              <a:rPr lang="fr-FR" sz="1600" b="0" i="0" dirty="0">
                <a:effectLst/>
                <a:latin typeface="-apple-system"/>
              </a:rPr>
              <a:t> combination </a:t>
            </a:r>
            <a:r>
              <a:rPr lang="fr-FR" sz="1600" b="0" i="0" dirty="0" err="1">
                <a:effectLst/>
                <a:latin typeface="-apple-system"/>
              </a:rPr>
              <a:t>between</a:t>
            </a:r>
            <a:r>
              <a:rPr lang="fr-FR" sz="1600" b="0" i="0" dirty="0">
                <a:effectLst/>
                <a:latin typeface="-apple-system"/>
              </a:rPr>
              <a:t> </a:t>
            </a:r>
            <a:r>
              <a:rPr lang="fr-FR" sz="1600" b="0" i="0" dirty="0">
                <a:effectLst/>
                <a:latin typeface="MJXc-TeX-math-I"/>
              </a:rPr>
              <a:t>Y</a:t>
            </a:r>
            <a:r>
              <a:rPr lang="fr-FR" sz="1600" b="0" i="0" dirty="0">
                <a:effectLst/>
                <a:latin typeface="-apple-system"/>
              </a:rPr>
              <a:t> and </a:t>
            </a:r>
            <a:r>
              <a:rPr lang="fr-FR" sz="1600" b="0" i="0" dirty="0" err="1">
                <a:effectLst/>
                <a:latin typeface="-apple-system"/>
              </a:rPr>
              <a:t>residual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errors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from</a:t>
            </a:r>
            <a:r>
              <a:rPr lang="fr-FR" sz="1600" b="0" i="0" dirty="0">
                <a:effectLst/>
                <a:latin typeface="-apple-system"/>
              </a:rPr>
              <a:t> the AR model </a:t>
            </a:r>
            <a:r>
              <a:rPr lang="fr-FR" sz="1600" b="0" i="0" dirty="0" err="1">
                <a:effectLst/>
                <a:latin typeface="-apple-system"/>
              </a:rPr>
              <a:t>above</a:t>
            </a:r>
            <a:endParaRPr lang="fr-FR" sz="1600" b="0" i="0" dirty="0">
              <a:effectLst/>
              <a:latin typeface="-apple-system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br>
              <a:rPr lang="en-US" dirty="0"/>
            </a:b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4CE952-7466-495F-ABFE-DEAF873FC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65974"/>
            <a:ext cx="55245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904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6014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AR-I-MA intuition ?</a:t>
            </a:r>
          </a:p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	AR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process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is simply a linear combination of </a:t>
            </a:r>
            <a:r>
              <a:rPr lang="en-US" sz="1600" b="0" i="1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lags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endParaRPr lang="en-US" sz="1600" dirty="0">
              <a:solidFill>
                <a:srgbClr val="000000"/>
              </a:solidFill>
              <a:latin typeface="var(--jp-content-font-family)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A process whose values are a direct linear combination of its past values</a:t>
            </a:r>
          </a:p>
          <a:p>
            <a:pPr lvl="1"/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ar(--jp-content-font-family)"/>
              </a:rPr>
              <a:t>a one time "shock" will propagate far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into the future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ex: GDP may have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MJXc-TeX-math-I"/>
              </a:rPr>
              <a:t>β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JXc-TeX-main-R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 close to 1, because next year's GDP can be stable year-on-year for a given country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If a country suddenly experiences a great boom 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ar(--jp-content-font-family)"/>
              </a:rPr>
              <a:t>eg.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 +7% in 2020) due to new policies...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... this advance in absolute GDP may propagate far in the future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Not necessarily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ar(--jp-content-font-family)"/>
              </a:rPr>
              <a:t>stationnary</a:t>
            </a:r>
            <a:endParaRPr lang="en-US" sz="1600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	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br>
              <a:rPr lang="en-US" dirty="0"/>
            </a:b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A4D8FD-3087-49EF-A67B-1D28AAF8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89125"/>
            <a:ext cx="3600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633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245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fr-FR" sz="1600" b="0" i="0" dirty="0">
                <a:solidFill>
                  <a:srgbClr val="0000FF"/>
                </a:solidFill>
                <a:effectLst/>
                <a:latin typeface="MJXc-TeX-math-I"/>
              </a:rPr>
              <a:t>MA</a:t>
            </a:r>
            <a:r>
              <a:rPr lang="fr-FR" sz="1600" b="0" i="0" dirty="0">
                <a:effectLst/>
                <a:latin typeface="-apple-system"/>
              </a:rPr>
              <a:t> </a:t>
            </a:r>
            <a:r>
              <a:rPr lang="fr-FR" sz="1600" b="1" i="0" dirty="0">
                <a:effectLst/>
                <a:latin typeface="-apple-system"/>
              </a:rPr>
              <a:t>process</a:t>
            </a:r>
            <a:r>
              <a:rPr lang="fr-FR" sz="1600" b="0" i="0" dirty="0">
                <a:effectLst/>
                <a:latin typeface="-apple-system"/>
              </a:rPr>
              <a:t> </a:t>
            </a:r>
            <a:r>
              <a:rPr lang="fr-FR" sz="1600" b="0" i="0" dirty="0" err="1">
                <a:effectLst/>
                <a:latin typeface="-apple-system"/>
              </a:rPr>
              <a:t>is</a:t>
            </a:r>
            <a:r>
              <a:rPr lang="fr-FR" sz="1600" b="0" i="0" dirty="0">
                <a:effectLst/>
                <a:latin typeface="-apple-system"/>
              </a:rPr>
              <a:t> a </a:t>
            </a:r>
            <a:r>
              <a:rPr lang="fr-FR" sz="1600" b="0" i="0" dirty="0" err="1">
                <a:effectLst/>
                <a:latin typeface="-apple-system"/>
              </a:rPr>
              <a:t>linear</a:t>
            </a:r>
            <a:r>
              <a:rPr lang="fr-FR" sz="1600" b="0" i="0" dirty="0">
                <a:effectLst/>
                <a:latin typeface="-apple-system"/>
              </a:rPr>
              <a:t> combination of </a:t>
            </a:r>
            <a:r>
              <a:rPr lang="fr-FR" sz="1600" b="0" i="0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fr-FR" sz="1600" b="0" i="0" dirty="0">
                <a:effectLst/>
                <a:latin typeface="-apple-system"/>
              </a:rPr>
              <a:t> </a:t>
            </a:r>
            <a:r>
              <a:rPr lang="fr-FR" sz="1600" b="0" i="0" dirty="0" err="1">
                <a:effectLst/>
                <a:latin typeface="-apple-system"/>
              </a:rPr>
              <a:t>residuals</a:t>
            </a:r>
            <a:endParaRPr lang="fr-FR" sz="1600" b="0" i="0" dirty="0">
              <a:effectLst/>
              <a:latin typeface="-apple-system"/>
            </a:endParaRPr>
          </a:p>
          <a:p>
            <a:pPr algn="l"/>
            <a:endParaRPr lang="fr-FR" sz="1600" b="0" i="0" dirty="0">
              <a:effectLst/>
              <a:latin typeface="-apple-system"/>
            </a:endParaRPr>
          </a:p>
          <a:p>
            <a:pPr algn="l"/>
            <a:endParaRPr lang="fr-FR" sz="1600" dirty="0">
              <a:latin typeface="-apple-system"/>
            </a:endParaRPr>
          </a:p>
          <a:p>
            <a:pPr algn="l"/>
            <a:endParaRPr lang="fr-FR" sz="1600" dirty="0"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b="0" i="0" dirty="0">
                <a:effectLst/>
                <a:latin typeface="-apple-system"/>
              </a:rPr>
              <a:t>A process </a:t>
            </a:r>
            <a:r>
              <a:rPr lang="fr-FR" sz="1600" b="0" i="0" dirty="0" err="1">
                <a:effectLst/>
                <a:latin typeface="-apple-system"/>
              </a:rPr>
              <a:t>whose</a:t>
            </a:r>
            <a:r>
              <a:rPr lang="fr-FR" sz="1600" b="0" i="0" dirty="0">
                <a:effectLst/>
                <a:latin typeface="-apple-system"/>
              </a:rPr>
              <a:t> values are a direct </a:t>
            </a:r>
            <a:r>
              <a:rPr lang="fr-FR" sz="1600" b="0" i="0" dirty="0" err="1">
                <a:effectLst/>
                <a:latin typeface="-apple-system"/>
              </a:rPr>
              <a:t>linear</a:t>
            </a:r>
            <a:r>
              <a:rPr lang="fr-FR" sz="1600" b="0" i="0" dirty="0">
                <a:effectLst/>
                <a:latin typeface="-apple-system"/>
              </a:rPr>
              <a:t> combination of </a:t>
            </a:r>
            <a:r>
              <a:rPr lang="fr-FR" sz="1600" b="0" i="0" dirty="0" err="1">
                <a:effectLst/>
                <a:latin typeface="-apple-system"/>
              </a:rPr>
              <a:t>its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past</a:t>
            </a:r>
            <a:r>
              <a:rPr lang="fr-FR" sz="1600" b="0" i="0" dirty="0">
                <a:effectLst/>
                <a:latin typeface="-apple-system"/>
              </a:rPr>
              <a:t> changes</a:t>
            </a:r>
          </a:p>
          <a:p>
            <a:pPr lvl="1"/>
            <a:endParaRPr lang="fr-FR" sz="1600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b="1" i="0" dirty="0" err="1">
                <a:effectLst/>
                <a:latin typeface="-apple-system"/>
              </a:rPr>
              <a:t>Any</a:t>
            </a:r>
            <a:r>
              <a:rPr lang="fr-FR" sz="1600" b="1" i="0" dirty="0">
                <a:effectLst/>
                <a:latin typeface="-apple-system"/>
              </a:rPr>
              <a:t> "</a:t>
            </a:r>
            <a:r>
              <a:rPr lang="fr-FR" sz="1600" b="1" i="0" dirty="0" err="1">
                <a:effectLst/>
                <a:latin typeface="-apple-system"/>
              </a:rPr>
              <a:t>shock</a:t>
            </a:r>
            <a:r>
              <a:rPr lang="fr-FR" sz="1600" b="1" i="0" dirty="0">
                <a:effectLst/>
                <a:latin typeface="-apple-system"/>
              </a:rPr>
              <a:t>" </a:t>
            </a:r>
            <a:r>
              <a:rPr lang="fr-FR" sz="1600" b="1" i="0" dirty="0" err="1">
                <a:effectLst/>
                <a:latin typeface="-apple-system"/>
              </a:rPr>
              <a:t>will</a:t>
            </a:r>
            <a:r>
              <a:rPr lang="fr-FR" sz="1600" b="1" i="0" dirty="0">
                <a:effectLst/>
                <a:latin typeface="-apple-system"/>
              </a:rPr>
              <a:t> have a </a:t>
            </a:r>
            <a:r>
              <a:rPr lang="fr-FR" sz="1600" b="1" i="0" dirty="0" err="1">
                <a:effectLst/>
                <a:latin typeface="-apple-system"/>
              </a:rPr>
              <a:t>limited</a:t>
            </a:r>
            <a:r>
              <a:rPr lang="fr-FR" sz="1600" b="1" i="0" dirty="0">
                <a:effectLst/>
                <a:latin typeface="-apple-system"/>
              </a:rPr>
              <a:t> time </a:t>
            </a:r>
            <a:r>
              <a:rPr lang="fr-FR" sz="1600" b="1" i="0" dirty="0" err="1">
                <a:effectLst/>
                <a:latin typeface="-apple-system"/>
              </a:rPr>
              <a:t>effect</a:t>
            </a:r>
            <a:r>
              <a:rPr lang="fr-FR" sz="1600" b="0" i="0" dirty="0">
                <a:effectLst/>
                <a:latin typeface="-apple-system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b="0" i="0" dirty="0">
                <a:effectLst/>
                <a:latin typeface="-apple-system"/>
              </a:rPr>
              <a:t>ex: GDP: a </a:t>
            </a:r>
            <a:r>
              <a:rPr lang="fr-FR" sz="1600" b="0" i="0" dirty="0" err="1">
                <a:effectLst/>
                <a:latin typeface="-apple-system"/>
              </a:rPr>
              <a:t>conjonctural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shock</a:t>
            </a:r>
            <a:r>
              <a:rPr lang="fr-FR" sz="1600" b="0" i="0" dirty="0">
                <a:effectLst/>
                <a:latin typeface="-apple-system"/>
              </a:rPr>
              <a:t> (e.g. </a:t>
            </a:r>
            <a:r>
              <a:rPr lang="fr-FR" sz="1600" b="0" i="0" dirty="0" err="1">
                <a:effectLst/>
                <a:latin typeface="-apple-system"/>
              </a:rPr>
              <a:t>pandemic</a:t>
            </a:r>
            <a:r>
              <a:rPr lang="fr-FR" sz="1600" b="0" i="0" dirty="0">
                <a:effectLst/>
                <a:latin typeface="-apple-system"/>
              </a:rPr>
              <a:t>) </a:t>
            </a:r>
            <a:r>
              <a:rPr lang="fr-FR" sz="1600" b="0" i="0" dirty="0" err="1">
                <a:effectLst/>
                <a:latin typeface="-apple-system"/>
              </a:rPr>
              <a:t>decrease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it</a:t>
            </a:r>
            <a:r>
              <a:rPr lang="fr-FR" sz="1600" b="0" i="0" dirty="0">
                <a:effectLst/>
                <a:latin typeface="-apple-system"/>
              </a:rPr>
              <a:t> by 10% a </a:t>
            </a:r>
            <a:r>
              <a:rPr lang="fr-FR" sz="1600" b="0" i="0" dirty="0" err="1">
                <a:effectLst/>
                <a:latin typeface="-apple-system"/>
              </a:rPr>
              <a:t>given</a:t>
            </a:r>
            <a:r>
              <a:rPr lang="fr-FR" sz="1600" b="0" i="0" dirty="0">
                <a:effectLst/>
                <a:latin typeface="-apple-system"/>
              </a:rPr>
              <a:t> </a:t>
            </a:r>
            <a:r>
              <a:rPr lang="fr-FR" sz="1600" b="0" i="0" dirty="0" err="1">
                <a:effectLst/>
                <a:latin typeface="-apple-system"/>
              </a:rPr>
              <a:t>year</a:t>
            </a:r>
            <a:endParaRPr lang="fr-FR" sz="1600" b="0" i="0" dirty="0">
              <a:effectLst/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b="0" i="0" dirty="0">
                <a:effectLst/>
                <a:latin typeface="-apple-system"/>
              </a:rPr>
              <a:t>It </a:t>
            </a:r>
            <a:r>
              <a:rPr lang="fr-FR" sz="1600" b="0" i="0" dirty="0" err="1">
                <a:effectLst/>
                <a:latin typeface="-apple-system"/>
              </a:rPr>
              <a:t>may</a:t>
            </a:r>
            <a:r>
              <a:rPr lang="fr-FR" sz="1600" b="0" i="0" dirty="0">
                <a:effectLst/>
                <a:latin typeface="-apple-system"/>
              </a:rPr>
              <a:t> "</a:t>
            </a:r>
            <a:r>
              <a:rPr lang="fr-FR" sz="1600" b="0" i="0" dirty="0" err="1">
                <a:effectLst/>
                <a:latin typeface="-apple-system"/>
              </a:rPr>
              <a:t>bounce</a:t>
            </a:r>
            <a:r>
              <a:rPr lang="fr-FR" sz="1600" b="0" i="0" dirty="0">
                <a:effectLst/>
                <a:latin typeface="-apple-system"/>
              </a:rPr>
              <a:t> back" </a:t>
            </a:r>
            <a:r>
              <a:rPr lang="fr-FR" sz="1600" b="0" i="0" dirty="0" err="1">
                <a:effectLst/>
                <a:latin typeface="-apple-system"/>
              </a:rPr>
              <a:t>rapidly</a:t>
            </a:r>
            <a:r>
              <a:rPr lang="fr-FR" sz="1600" b="0" i="0" dirty="0">
                <a:effectLst/>
                <a:latin typeface="-apple-system"/>
              </a:rPr>
              <a:t> to normal </a:t>
            </a:r>
            <a:r>
              <a:rPr lang="fr-FR" sz="1600" b="0" i="0" dirty="0" err="1">
                <a:effectLst/>
                <a:latin typeface="-apple-system"/>
              </a:rPr>
              <a:t>after</a:t>
            </a:r>
            <a:r>
              <a:rPr lang="fr-FR" sz="1600" b="0" i="0" dirty="0">
                <a:effectLst/>
                <a:latin typeface="-apple-system"/>
              </a:rPr>
              <a:t> 2 </a:t>
            </a:r>
            <a:r>
              <a:rPr lang="fr-FR" sz="1600" b="0" i="0" dirty="0" err="1">
                <a:effectLst/>
                <a:latin typeface="-apple-system"/>
              </a:rPr>
              <a:t>years</a:t>
            </a:r>
            <a:endParaRPr lang="fr-FR" sz="1600" b="0" i="0" dirty="0">
              <a:effectLst/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l-GR" sz="1600" b="0" i="0" dirty="0">
                <a:effectLst/>
                <a:latin typeface="MJXc-TeX-math-I"/>
              </a:rPr>
              <a:t>ϕ</a:t>
            </a:r>
            <a:r>
              <a:rPr lang="el-GR" sz="1600" b="0" i="0" dirty="0">
                <a:effectLst/>
                <a:latin typeface="MJXc-TeX-main-R"/>
              </a:rPr>
              <a:t>1,</a:t>
            </a:r>
            <a:r>
              <a:rPr lang="el-GR" sz="1600" b="0" i="0" dirty="0">
                <a:effectLst/>
                <a:latin typeface="MJXc-TeX-math-I"/>
              </a:rPr>
              <a:t>ϕ</a:t>
            </a:r>
            <a:r>
              <a:rPr lang="el-GR" sz="1600" b="0" i="0" dirty="0">
                <a:effectLst/>
                <a:latin typeface="MJXc-TeX-main-R"/>
              </a:rPr>
              <a:t>2</a:t>
            </a:r>
            <a:r>
              <a:rPr lang="el-GR" sz="1600" b="0" i="0" dirty="0">
                <a:effectLst/>
                <a:latin typeface="-apple-system"/>
              </a:rPr>
              <a:t>ϕ1,ϕ2 </a:t>
            </a:r>
            <a:r>
              <a:rPr lang="fr-FR" sz="1600" b="0" i="0" dirty="0">
                <a:effectLst/>
                <a:latin typeface="-apple-system"/>
              </a:rPr>
              <a:t>non-</a:t>
            </a:r>
            <a:r>
              <a:rPr lang="fr-FR" sz="1600" b="0" i="0" dirty="0" err="1">
                <a:effectLst/>
                <a:latin typeface="-apple-system"/>
              </a:rPr>
              <a:t>null</a:t>
            </a:r>
            <a:endParaRPr lang="fr-FR" sz="1600" b="0" i="0" dirty="0">
              <a:effectLst/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b="0" i="0" dirty="0">
                <a:effectLst/>
                <a:latin typeface="-apple-system"/>
              </a:rPr>
              <a:t>Always </a:t>
            </a:r>
            <a:r>
              <a:rPr lang="fr-FR" sz="1600" b="0" i="0" dirty="0" err="1">
                <a:effectLst/>
                <a:latin typeface="-apple-system"/>
              </a:rPr>
              <a:t>stationary</a:t>
            </a:r>
            <a:endParaRPr lang="fr-FR" sz="1600" b="0" i="0" dirty="0">
              <a:effectLst/>
              <a:latin typeface="-apple-system"/>
            </a:endParaRPr>
          </a:p>
          <a:p>
            <a:pPr lvl="1"/>
            <a:endParaRPr lang="en-US" sz="1600" dirty="0">
              <a:latin typeface="-apple-system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br>
              <a:rPr lang="en-US" dirty="0"/>
            </a:b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738FA4-A24E-4F65-A5C1-5690AE2D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67168"/>
            <a:ext cx="34956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23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8568741" cy="48242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  <a:endParaRPr lang="en-US" sz="1600" dirty="0">
                  <a:latin typeface="-apple-system"/>
                </a:endParaRPr>
              </a:p>
              <a:p>
                <a:pPr algn="l"/>
                <a:endParaRPr lang="en-US" sz="1600" b="0" i="0" dirty="0">
                  <a:effectLst/>
                  <a:latin typeface="-apple-system"/>
                </a:endParaRPr>
              </a:p>
              <a:p>
                <a:pPr algn="l"/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News Cycle"/>
                  </a:rPr>
                  <a:t>	</a:t>
                </a:r>
                <a:r>
                  <a:rPr lang="en-US" sz="1600" b="0" i="1" dirty="0">
                    <a:solidFill>
                      <a:srgbClr val="008000"/>
                    </a:solidFill>
                    <a:effectLst/>
                    <a:latin typeface="MJXc-TeX-math-I"/>
                  </a:rPr>
                  <a:t>I</a:t>
                </a:r>
                <a:r>
                  <a:rPr lang="en-US" sz="1600" b="0" i="0" dirty="0">
                    <a:effectLst/>
                    <a:latin typeface="-apple-system"/>
                  </a:rPr>
                  <a:t>: </a:t>
                </a:r>
                <a:r>
                  <a:rPr lang="en-US" sz="1600" b="1" i="0" dirty="0">
                    <a:effectLst/>
                    <a:latin typeface="-apple-system"/>
                  </a:rPr>
                  <a:t>Differencing</a:t>
                </a:r>
                <a:r>
                  <a:rPr lang="en-US" sz="1600" b="0" i="0" dirty="0">
                    <a:effectLst/>
                    <a:latin typeface="-apple-system"/>
                  </a:rPr>
                  <a:t> : try to predict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b="0" i="0" dirty="0">
                    <a:effectLst/>
                    <a:latin typeface="MJXc-TeX-math-I"/>
                  </a:rPr>
                  <a:t>Y</a:t>
                </a:r>
                <a:r>
                  <a:rPr lang="en-US" sz="1600" dirty="0">
                    <a:solidFill>
                      <a:srgbClr val="008000"/>
                    </a:solidFill>
                    <a:latin typeface="MJXc-TeX-main-R"/>
                  </a:rPr>
                  <a:t>(</a:t>
                </a:r>
                <a:r>
                  <a:rPr lang="en-US" sz="1600" b="0" i="0" dirty="0">
                    <a:effectLst/>
                    <a:latin typeface="-apple-system"/>
                  </a:rPr>
                  <a:t>instead of </a:t>
                </a:r>
                <a:r>
                  <a:rPr lang="en-US" sz="1600" b="0" i="0" dirty="0">
                    <a:effectLst/>
                    <a:latin typeface="MJXc-TeX-math-I"/>
                  </a:rPr>
                  <a:t>Y</a:t>
                </a:r>
                <a:endParaRPr lang="en-US" sz="1600" b="0" i="0" dirty="0">
                  <a:effectLst/>
                  <a:latin typeface="-apple-system"/>
                </a:endParaRPr>
              </a:p>
              <a:p>
                <a:pPr algn="l"/>
                <a:endParaRPr lang="en-US" sz="1600" dirty="0">
                  <a:latin typeface="-apple-system"/>
                </a:endParaRPr>
              </a:p>
              <a:p>
                <a:pPr algn="l"/>
                <a:endParaRPr lang="en-US" sz="1600" b="0" i="0" dirty="0">
                  <a:effectLst/>
                  <a:latin typeface="-apple-system"/>
                </a:endParaRPr>
              </a:p>
              <a:p>
                <a:r>
                  <a:rPr lang="en-US" sz="1600" b="0" i="1" dirty="0">
                    <a:effectLst/>
                    <a:latin typeface="-apple-system"/>
                  </a:rPr>
                  <a:t>	First-order diff</a:t>
                </a:r>
                <a:r>
                  <a:rPr lang="en-US" sz="1600" b="0" i="0" dirty="0">
                    <a:effectLst/>
                    <a:latin typeface="-apple-system"/>
                  </a:rPr>
                  <a:t>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FR" sz="1600" b="0" i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b="0" i="0" dirty="0">
                    <a:effectLst/>
                    <a:latin typeface="MJXc-TeX-math-I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latin typeface="-apple-system"/>
                </a:endParaRPr>
              </a:p>
              <a:p>
                <a:pPr algn="l"/>
                <a:endParaRPr lang="en-US" sz="1600" b="0" i="0" dirty="0">
                  <a:effectLst/>
                  <a:latin typeface="-apple-system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effectLst/>
                    <a:latin typeface="-apple-system"/>
                  </a:rPr>
                  <a:t>ex: Predicting GDP </a:t>
                </a:r>
                <a:r>
                  <a:rPr lang="en-US" sz="1600" b="0" i="1" dirty="0">
                    <a:effectLst/>
                    <a:latin typeface="-apple-system"/>
                  </a:rPr>
                  <a:t>growth</a:t>
                </a:r>
                <a:r>
                  <a:rPr lang="en-US" sz="1600" b="0" i="0" dirty="0">
                    <a:effectLst/>
                    <a:latin typeface="-apple-system"/>
                  </a:rPr>
                  <a:t> instead of GDP</a:t>
                </a:r>
              </a:p>
              <a:p>
                <a:pPr lvl="1"/>
                <a:endParaRPr lang="en-US" sz="1600" b="0" i="0" dirty="0">
                  <a:effectLst/>
                  <a:latin typeface="-apple-system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effectLst/>
                    <a:latin typeface="-apple-system"/>
                  </a:rPr>
                  <a:t>An advance in terms of GDP </a:t>
                </a:r>
                <a:r>
                  <a:rPr lang="en-US" sz="1600" b="0" i="1" dirty="0">
                    <a:effectLst/>
                    <a:latin typeface="-apple-system"/>
                  </a:rPr>
                  <a:t>growth</a:t>
                </a:r>
                <a:r>
                  <a:rPr lang="en-US" sz="1600" b="0" i="0" dirty="0">
                    <a:effectLst/>
                    <a:latin typeface="-apple-system"/>
                  </a:rPr>
                  <a:t> may not propagate as far in the future as GDP does</a:t>
                </a:r>
              </a:p>
              <a:p>
                <a:pPr lvl="1"/>
                <a:endParaRPr lang="en-US" sz="1600" b="0" i="0" dirty="0">
                  <a:effectLst/>
                  <a:latin typeface="-apple-system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effectLst/>
                    <a:latin typeface="-apple-system"/>
                  </a:rPr>
                  <a:t>👉 </a:t>
                </a:r>
                <a:r>
                  <a:rPr lang="en-US" sz="1600" b="0" i="1" dirty="0">
                    <a:effectLst/>
                    <a:latin typeface="-apple-system"/>
                  </a:rPr>
                  <a:t>differencing</a:t>
                </a:r>
                <a:r>
                  <a:rPr lang="en-US" sz="1600" b="0" i="0" dirty="0">
                    <a:effectLst/>
                    <a:latin typeface="-apple-system"/>
                  </a:rPr>
                  <a:t> tends to turn AR processes into MA ones</a:t>
                </a:r>
              </a:p>
              <a:p>
                <a:pPr lvl="2"/>
                <a:endParaRPr lang="en-US" sz="1600" dirty="0">
                  <a:latin typeface="-apple-system"/>
                </a:endParaRPr>
              </a:p>
              <a:p>
                <a:pPr lvl="2"/>
                <a:r>
                  <a:rPr lang="en-US" sz="1600" b="0" i="0" dirty="0">
                    <a:effectLst/>
                    <a:latin typeface="-apple-system"/>
                  </a:rPr>
                  <a:t>	</a:t>
                </a:r>
                <a:endParaRPr lang="en-US" sz="1600" dirty="0">
                  <a:latin typeface="-apple-system"/>
                </a:endParaRPr>
              </a:p>
              <a:p>
                <a:pPr algn="l"/>
                <a:endParaRPr lang="en-US" sz="1600" b="0" i="0" dirty="0">
                  <a:effectLst/>
                  <a:latin typeface="-apple-system"/>
                </a:endParaRPr>
              </a:p>
              <a:p>
                <a:pPr algn="l"/>
                <a:endParaRPr lang="en-US" sz="1600" dirty="0">
                  <a:latin typeface="-apple-system"/>
                </a:endParaRPr>
              </a:p>
              <a:p>
                <a:pPr algn="l"/>
                <a:endParaRPr lang="en-US" sz="1600" b="0" i="0" dirty="0">
                  <a:effectLst/>
                  <a:latin typeface="-apple-system"/>
                </a:endParaRPr>
              </a:p>
              <a:p>
                <a:br>
                  <a:rPr lang="en-US" dirty="0"/>
                </a:br>
                <a:endParaRPr lang="fr-FR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8568741" cy="48242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6856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275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b="1" dirty="0"/>
              <a:t>Let's get back to our initial dataset and model it via ARIMA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r>
              <a:rPr lang="en-US" sz="1600" b="0" i="1" dirty="0">
                <a:effectLst/>
                <a:latin typeface="-apple-system"/>
              </a:rPr>
              <a:t>	</a:t>
            </a:r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br>
              <a:rPr lang="en-US" sz="1600" dirty="0"/>
            </a:br>
            <a:r>
              <a:rPr lang="en-US" sz="1600" b="0" i="0" dirty="0">
                <a:effectLst/>
                <a:latin typeface="-apple-system"/>
              </a:rPr>
              <a:t>🤔 Can we </a:t>
            </a:r>
            <a:r>
              <a:rPr lang="en-US" sz="1600" b="0" i="0" dirty="0" err="1">
                <a:effectLst/>
                <a:latin typeface="-apple-system"/>
              </a:rPr>
              <a:t>stationarize</a:t>
            </a:r>
            <a:r>
              <a:rPr lang="en-US" sz="1600" b="0" i="0" dirty="0">
                <a:effectLst/>
                <a:latin typeface="-apple-system"/>
              </a:rPr>
              <a:t> it via differencing ?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br>
              <a:rPr lang="en-US" dirty="0"/>
            </a:b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DC7874-D161-4E49-A365-8CF1DE89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55487"/>
            <a:ext cx="37528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426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br>
              <a:rPr lang="en-US" dirty="0"/>
            </a:b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B61186-C41F-46B3-9357-3A08D6AD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8" y="365125"/>
            <a:ext cx="6767512" cy="30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4290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lvl="2"/>
            <a:endParaRPr lang="en-US" sz="1600" dirty="0">
              <a:latin typeface="-apple-system"/>
            </a:endParaRPr>
          </a:p>
          <a:p>
            <a:pPr lvl="2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lvl="2"/>
            <a:r>
              <a:rPr lang="en-US" sz="1600" b="0" i="0" dirty="0">
                <a:effectLst/>
                <a:latin typeface="-apple-system"/>
              </a:rPr>
              <a:t>❌ Not stationary : Seasonality is still obviously present</a:t>
            </a:r>
          </a:p>
          <a:p>
            <a:pPr lvl="2"/>
            <a:r>
              <a:rPr lang="en-US" sz="1600" b="0" i="0" dirty="0">
                <a:effectLst/>
                <a:latin typeface="-apple-system"/>
              </a:rPr>
              <a:t>❌ </a:t>
            </a:r>
            <a:r>
              <a:rPr lang="en-US" sz="1600" b="1" i="0" dirty="0">
                <a:effectLst/>
                <a:latin typeface="-apple-system"/>
              </a:rPr>
              <a:t>Cannot apply ARIMA</a:t>
            </a:r>
            <a:r>
              <a:rPr lang="en-US" sz="1600" b="0" i="0" dirty="0">
                <a:effectLst/>
                <a:latin typeface="-apple-system"/>
              </a:rPr>
              <a:t> directly (we will see SARIMA later)</a:t>
            </a:r>
            <a:br>
              <a:rPr lang="en-US" sz="1600" dirty="0"/>
            </a:br>
            <a:r>
              <a:rPr lang="en-US" sz="1600" dirty="0"/>
              <a:t>Need to </a:t>
            </a:r>
            <a:r>
              <a:rPr lang="en-US" sz="1600" dirty="0" err="1"/>
              <a:t>deseasonalize</a:t>
            </a:r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B61186-C41F-46B3-9357-3A08D6AD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8" y="365125"/>
            <a:ext cx="6767512" cy="30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25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9541F3-E0BD-4A1A-827D-992BF61D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541337"/>
            <a:ext cx="76390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3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Let's re-run our </a:t>
            </a:r>
            <a:r>
              <a:rPr lang="en-US" sz="1600" b="0" i="1" dirty="0">
                <a:effectLst/>
                <a:latin typeface="-apple-system"/>
              </a:rPr>
              <a:t>differencing</a:t>
            </a:r>
            <a:r>
              <a:rPr lang="en-US" sz="1600" b="0" i="0" dirty="0">
                <a:effectLst/>
                <a:latin typeface="-apple-system"/>
              </a:rPr>
              <a:t> analysis on this new linearized time series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51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			</a:t>
            </a: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Most time series can be decomposed into several components:</a:t>
            </a:r>
          </a:p>
          <a:p>
            <a:pPr lvl="3"/>
            <a:endParaRPr lang="en-US" sz="1600" b="0" i="0" dirty="0">
              <a:effectLst/>
              <a:latin typeface="-apple-system"/>
            </a:endParaRPr>
          </a:p>
          <a:p>
            <a:pPr lvl="3">
              <a:buFont typeface="+mj-lt"/>
              <a:buAutoNum type="arabicPeriod"/>
            </a:pPr>
            <a:r>
              <a:rPr lang="en-US" sz="1600" b="1" i="0" dirty="0">
                <a:effectLst/>
                <a:latin typeface="-apple-system"/>
              </a:rPr>
              <a:t>Trend</a:t>
            </a:r>
            <a:endParaRPr lang="en-US" sz="1600" b="0" i="0" dirty="0">
              <a:effectLst/>
              <a:latin typeface="-apple-system"/>
            </a:endParaRPr>
          </a:p>
          <a:p>
            <a:pPr lvl="3">
              <a:buFont typeface="+mj-lt"/>
              <a:buAutoNum type="arabicPeriod"/>
            </a:pPr>
            <a:r>
              <a:rPr lang="en-US" sz="1600" b="1" i="0" dirty="0">
                <a:effectLst/>
                <a:latin typeface="-apple-system"/>
              </a:rPr>
              <a:t>Seasonal</a:t>
            </a:r>
            <a:r>
              <a:rPr lang="en-US" sz="1600" b="0" i="0" dirty="0">
                <a:effectLst/>
                <a:latin typeface="-apple-system"/>
              </a:rPr>
              <a:t> (calendar) / Periodic (non-calendar related)</a:t>
            </a:r>
          </a:p>
          <a:p>
            <a:pPr lvl="3">
              <a:buFont typeface="+mj-lt"/>
              <a:buAutoNum type="arabicPeriod"/>
            </a:pPr>
            <a:r>
              <a:rPr lang="en-US" sz="1600" b="1" i="0" dirty="0">
                <a:effectLst/>
                <a:latin typeface="-apple-system"/>
              </a:rPr>
              <a:t>Irregularities</a:t>
            </a:r>
            <a:endParaRPr lang="en-US" sz="1600" b="0" i="0" dirty="0">
              <a:effectLst/>
              <a:latin typeface="-apple-system"/>
            </a:endParaRPr>
          </a:p>
          <a:p>
            <a:pPr lvl="3"/>
            <a:r>
              <a:rPr lang="en-US" sz="1600" b="0" i="0" dirty="0">
                <a:effectLst/>
                <a:latin typeface="-apple-system"/>
              </a:rPr>
              <a:t>These components can be additive or multiplicative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fr-FR" b="1" dirty="0">
              <a:solidFill>
                <a:srgbClr val="000000"/>
              </a:solidFill>
              <a:latin typeface="News Cycle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How to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decompose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them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?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Manually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(for instance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using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piece-wise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OLS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regressions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Use 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statsmodels.tsa</a:t>
            </a:r>
            <a:endParaRPr kumimoji="0" lang="fr-FR" altLang="fr-F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745138-7830-4662-A3C4-969542AE9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4089146"/>
            <a:ext cx="75247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35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CD2F162-9685-48AB-B63F-404786D6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322262"/>
            <a:ext cx="75723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101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429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ABEFCA-BCD2-4D30-BD6D-C05DE0F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8" y="1120078"/>
            <a:ext cx="74295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65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715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No need to over-differentiate</a:t>
            </a:r>
          </a:p>
          <a:p>
            <a:pPr lvl="1"/>
            <a:endParaRPr lang="en-US" sz="1600" b="0" i="0" dirty="0">
              <a:effectLst/>
              <a:latin typeface="-apple-system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☝️ We should select </a:t>
            </a:r>
            <a:r>
              <a:rPr lang="en-US" sz="1600" b="0" i="0" dirty="0">
                <a:solidFill>
                  <a:srgbClr val="008000"/>
                </a:solidFill>
                <a:effectLst/>
                <a:latin typeface="MJXc-TeX-math-I"/>
              </a:rPr>
              <a:t>d</a:t>
            </a:r>
            <a:r>
              <a:rPr lang="en-US" sz="1600" b="0" i="0" dirty="0">
                <a:solidFill>
                  <a:srgbClr val="008000"/>
                </a:solidFill>
                <a:effectLst/>
                <a:latin typeface="-apple-system"/>
              </a:rPr>
              <a:t>=1</a:t>
            </a:r>
          </a:p>
          <a:p>
            <a:pPr lvl="1"/>
            <a:endParaRPr lang="en-US" sz="1600" b="0" i="0" dirty="0">
              <a:effectLst/>
              <a:latin typeface="-apple-system"/>
            </a:endParaRPr>
          </a:p>
          <a:p>
            <a:pPr lvl="1"/>
            <a:r>
              <a:rPr lang="en-US" sz="1600" b="0" i="0" dirty="0">
                <a:effectLst/>
                <a:latin typeface="-apple-system"/>
              </a:rPr>
              <a:t>Usually, 1-diff is enough! If not, you might have exponential behavior and might want to use a log transformation instead! Alternatively, we can de-trend and work with the detrended series without differencing.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ABEFCA-BCD2-4D30-BD6D-C05DE0F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8" y="1120078"/>
            <a:ext cx="74295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Another way to determine how many orders of differencing to apply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959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	Another way to determine how many orders of differencing to apply</a:t>
            </a: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84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EE393F-B339-461D-AADF-58889A44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2041525"/>
            <a:ext cx="74580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52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8568741" cy="594265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r>
                  <a:rPr lang="fr-FR" sz="1600" b="1" dirty="0">
                    <a:solidFill>
                      <a:srgbClr val="000000"/>
                    </a:solidFill>
                    <a:latin typeface="Helvetica Neue"/>
                  </a:rPr>
                  <a:t>	</a:t>
                </a: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News Cycle"/>
                  </a:rPr>
                  <a:t>Finding the hyperparameters </a:t>
                </a:r>
                <a:r>
                  <a:rPr lang="en-US" sz="1600" b="1" i="0" dirty="0" err="1">
                    <a:solidFill>
                      <a:srgbClr val="000000"/>
                    </a:solidFill>
                    <a:effectLst/>
                    <a:latin typeface="News Cycle"/>
                  </a:rPr>
                  <a:t>p&amp;q</a:t>
                </a:r>
                <a:endParaRPr lang="en-US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algn="l"/>
                <a:endParaRPr lang="en-US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algn="l"/>
                <a:endParaRPr lang="en-US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effectLst/>
                    <a:latin typeface="-apple-system"/>
                  </a:rPr>
                  <a:t>AR(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MJXc-TeX-math-I"/>
                  </a:rPr>
                  <a:t>p</a:t>
                </a:r>
                <a:r>
                  <a:rPr lang="en-US" sz="1600" b="0" i="0" dirty="0">
                    <a:effectLst/>
                    <a:latin typeface="-apple-system"/>
                  </a:rPr>
                  <a:t>) ~ number of lags beyond which the 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MJXc-TeX-math-I"/>
                  </a:rPr>
                  <a:t>PACF</a:t>
                </a:r>
                <a:r>
                  <a:rPr lang="en-US" sz="1600" b="0" i="0" dirty="0">
                    <a:effectLst/>
                    <a:latin typeface="-apple-system"/>
                  </a:rPr>
                  <a:t> plot of </a:t>
                </a:r>
                <a:r>
                  <a:rPr lang="en-US" sz="16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 cuts off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1600" b="0" i="0" dirty="0">
                  <a:effectLst/>
                  <a:latin typeface="-apple-system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effectLst/>
                    <a:latin typeface="-apple-system"/>
                  </a:rPr>
                  <a:t> MA(</a:t>
                </a:r>
                <a:r>
                  <a:rPr lang="en-US" sz="1600" b="0" i="0" dirty="0">
                    <a:solidFill>
                      <a:srgbClr val="0000FF"/>
                    </a:solidFill>
                    <a:effectLst/>
                    <a:latin typeface="MJXc-TeX-math-I"/>
                  </a:rPr>
                  <a:t>q</a:t>
                </a:r>
                <a:r>
                  <a:rPr lang="en-US" sz="1600" b="0" i="0" dirty="0">
                    <a:effectLst/>
                    <a:latin typeface="-apple-system"/>
                  </a:rPr>
                  <a:t>) ~ number of lags beyond which the </a:t>
                </a:r>
                <a:r>
                  <a:rPr lang="en-US" sz="1600" b="0" i="0" dirty="0">
                    <a:solidFill>
                      <a:srgbClr val="0000FF"/>
                    </a:solidFill>
                    <a:effectLst/>
                    <a:latin typeface="MJXc-TeX-math-I"/>
                  </a:rPr>
                  <a:t>ACF</a:t>
                </a:r>
                <a:r>
                  <a:rPr lang="en-US" sz="1600" b="0" i="0" dirty="0">
                    <a:effectLst/>
                    <a:latin typeface="-apple-system"/>
                  </a:rPr>
                  <a:t> plot of </a:t>
                </a:r>
                <a:r>
                  <a:rPr lang="en-US" sz="16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cuts off</a:t>
                </a:r>
              </a:p>
              <a:p>
                <a:pPr lvl="1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8568741" cy="5942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095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8568741" cy="594265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r>
                  <a:rPr lang="fr-FR" sz="1600" b="1" dirty="0">
                    <a:solidFill>
                      <a:srgbClr val="000000"/>
                    </a:solidFill>
                    <a:latin typeface="Helvetica Neue"/>
                  </a:rPr>
                  <a:t>	</a:t>
                </a: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News Cycle"/>
                  </a:rPr>
                  <a:t>Finding the hyperparameters </a:t>
                </a:r>
                <a:r>
                  <a:rPr lang="en-US" sz="1600" b="1" i="0" dirty="0" err="1">
                    <a:solidFill>
                      <a:srgbClr val="000000"/>
                    </a:solidFill>
                    <a:effectLst/>
                    <a:latin typeface="News Cycle"/>
                  </a:rPr>
                  <a:t>p&amp;q</a:t>
                </a:r>
                <a:endParaRPr lang="en-US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algn="l"/>
                <a:endParaRPr lang="en-US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algn="l"/>
                <a:endParaRPr lang="en-US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effectLst/>
                    <a:latin typeface="-apple-system"/>
                  </a:rPr>
                  <a:t>AR(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MJXc-TeX-math-I"/>
                  </a:rPr>
                  <a:t>p</a:t>
                </a:r>
                <a:r>
                  <a:rPr lang="en-US" sz="1600" b="0" i="0" dirty="0">
                    <a:effectLst/>
                    <a:latin typeface="-apple-system"/>
                  </a:rPr>
                  <a:t>) ~ number of lags beyond which the 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MJXc-TeX-math-I"/>
                  </a:rPr>
                  <a:t>PACF</a:t>
                </a:r>
                <a:r>
                  <a:rPr lang="en-US" sz="1600" b="0" i="0" dirty="0">
                    <a:effectLst/>
                    <a:latin typeface="-apple-system"/>
                  </a:rPr>
                  <a:t> plot of </a:t>
                </a:r>
                <a:r>
                  <a:rPr lang="en-US" sz="16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 cuts off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1600" b="0" i="0" dirty="0">
                  <a:effectLst/>
                  <a:latin typeface="-apple-system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effectLst/>
                    <a:latin typeface="-apple-system"/>
                  </a:rPr>
                  <a:t> MA(</a:t>
                </a:r>
                <a:r>
                  <a:rPr lang="en-US" sz="1600" b="0" i="0" dirty="0">
                    <a:solidFill>
                      <a:srgbClr val="0000FF"/>
                    </a:solidFill>
                    <a:effectLst/>
                    <a:latin typeface="MJXc-TeX-math-I"/>
                  </a:rPr>
                  <a:t>q</a:t>
                </a:r>
                <a:r>
                  <a:rPr lang="en-US" sz="1600" b="0" i="0" dirty="0">
                    <a:effectLst/>
                    <a:latin typeface="-apple-system"/>
                  </a:rPr>
                  <a:t>) ~ number of lags beyond which the </a:t>
                </a:r>
                <a:r>
                  <a:rPr lang="en-US" sz="1600" b="0" i="0" dirty="0">
                    <a:solidFill>
                      <a:srgbClr val="0000FF"/>
                    </a:solidFill>
                    <a:effectLst/>
                    <a:latin typeface="MJXc-TeX-math-I"/>
                  </a:rPr>
                  <a:t>ACF</a:t>
                </a:r>
                <a:r>
                  <a:rPr lang="en-US" sz="1600" b="0" i="0" dirty="0">
                    <a:effectLst/>
                    <a:latin typeface="-apple-system"/>
                  </a:rPr>
                  <a:t> plot of </a:t>
                </a:r>
                <a:r>
                  <a:rPr lang="en-US" sz="16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cuts off</a:t>
                </a:r>
              </a:p>
              <a:p>
                <a:pPr lvl="1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8568741" cy="5942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86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4552B8-3B81-448E-B946-7F9C5754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8" y="1029961"/>
            <a:ext cx="76295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10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46659" y="513715"/>
                <a:ext cx="8568741" cy="695831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r>
                  <a:rPr lang="fr-FR" sz="1600" b="1" dirty="0">
                    <a:solidFill>
                      <a:srgbClr val="000000"/>
                    </a:solidFill>
                    <a:latin typeface="Helvetica Neue"/>
                  </a:rPr>
                  <a:t>	</a:t>
                </a: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News Cycle"/>
                  </a:rPr>
                  <a:t>Finding the hyperparameters </a:t>
                </a:r>
                <a:r>
                  <a:rPr lang="en-US" sz="1600" b="1" i="0" dirty="0" err="1">
                    <a:solidFill>
                      <a:srgbClr val="000000"/>
                    </a:solidFill>
                    <a:effectLst/>
                    <a:latin typeface="News Cycle"/>
                  </a:rPr>
                  <a:t>p&amp;q</a:t>
                </a:r>
                <a:endParaRPr lang="en-US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algn="l"/>
                <a:endParaRPr lang="en-US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algn="l"/>
                <a:endParaRPr lang="en-US" sz="1600" b="1" i="0" dirty="0">
                  <a:solidFill>
                    <a:srgbClr val="000000"/>
                  </a:solidFill>
                  <a:effectLst/>
                  <a:latin typeface="News Cycle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effectLst/>
                    <a:latin typeface="-apple-system"/>
                  </a:rPr>
                  <a:t>AR(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MJXc-TeX-math-I"/>
                  </a:rPr>
                  <a:t>p</a:t>
                </a:r>
                <a:r>
                  <a:rPr lang="en-US" sz="1600" b="0" i="0" dirty="0">
                    <a:effectLst/>
                    <a:latin typeface="-apple-system"/>
                  </a:rPr>
                  <a:t>) ~ number of lags beyond which the </a:t>
                </a:r>
                <a:r>
                  <a:rPr lang="en-US" sz="1600" b="0" i="0" dirty="0">
                    <a:solidFill>
                      <a:srgbClr val="FF0000"/>
                    </a:solidFill>
                    <a:effectLst/>
                    <a:latin typeface="MJXc-TeX-math-I"/>
                  </a:rPr>
                  <a:t>PACF</a:t>
                </a:r>
                <a:r>
                  <a:rPr lang="en-US" sz="1600" b="0" i="0" dirty="0">
                    <a:effectLst/>
                    <a:latin typeface="-apple-system"/>
                  </a:rPr>
                  <a:t> plot of </a:t>
                </a:r>
                <a:r>
                  <a:rPr lang="en-US" sz="16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 cuts off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1600" b="0" i="0" dirty="0">
                  <a:effectLst/>
                  <a:latin typeface="-apple-system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effectLst/>
                    <a:latin typeface="-apple-system"/>
                  </a:rPr>
                  <a:t> MA(</a:t>
                </a:r>
                <a:r>
                  <a:rPr lang="en-US" sz="1600" b="0" i="0" dirty="0">
                    <a:solidFill>
                      <a:srgbClr val="0000FF"/>
                    </a:solidFill>
                    <a:effectLst/>
                    <a:latin typeface="MJXc-TeX-math-I"/>
                  </a:rPr>
                  <a:t>q</a:t>
                </a:r>
                <a:r>
                  <a:rPr lang="en-US" sz="1600" b="0" i="0" dirty="0">
                    <a:effectLst/>
                    <a:latin typeface="-apple-system"/>
                  </a:rPr>
                  <a:t>) ~ number of lags beyond which the </a:t>
                </a:r>
                <a:r>
                  <a:rPr lang="en-US" sz="1600" b="0" i="0" dirty="0">
                    <a:solidFill>
                      <a:srgbClr val="0000FF"/>
                    </a:solidFill>
                    <a:effectLst/>
                    <a:latin typeface="MJXc-TeX-math-I"/>
                  </a:rPr>
                  <a:t>ACF</a:t>
                </a:r>
                <a:r>
                  <a:rPr lang="en-US" sz="1600" b="0" i="0" dirty="0">
                    <a:effectLst/>
                    <a:latin typeface="-apple-system"/>
                  </a:rPr>
                  <a:t> plot of </a:t>
                </a:r>
                <a:r>
                  <a:rPr lang="en-US" sz="1600" b="0" dirty="0"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6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effectLst/>
                    <a:latin typeface="-apple-system"/>
                  </a:rPr>
                  <a:t>cuts off</a:t>
                </a:r>
              </a:p>
              <a:p>
                <a:pPr lvl="1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lvl="2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-apple-system"/>
                  </a:rPr>
                  <a:t>☝️ PACF ➔ 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p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-apple-system"/>
                  </a:rPr>
                  <a:t> = 3</a:t>
                </a:r>
                <a:b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-apple-system"/>
                  </a:rPr>
                </a:b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-apple-system"/>
                  </a:rPr>
                  <a:t>☝️ ACF ➔ 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q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-apple-system"/>
                  </a:rPr>
                  <a:t> = 2</a:t>
                </a:r>
                <a:endPara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2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JXc-TeX-math-I"/>
                  </a:rPr>
                  <a:t>ARIMA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JXc-TeX-main-R"/>
                  </a:rPr>
                  <a:t>(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MJXc-TeX-math-I"/>
                  </a:rPr>
                  <a:t>p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MJXc-TeX-main-R"/>
                  </a:rPr>
                  <a:t>=3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JXc-TeX-main-R"/>
                  </a:rPr>
                  <a:t>,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latin typeface="MJXc-TeX-math-I"/>
                  </a:rPr>
                  <a:t>d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latin typeface="MJXc-TeX-main-R"/>
                  </a:rPr>
                  <a:t>=1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JXc-TeX-main-R"/>
                  </a:rPr>
                  <a:t>,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MJXc-TeX-math-I"/>
                  </a:rPr>
                  <a:t>q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MJXc-TeX-main-R"/>
                  </a:rPr>
                  <a:t>=2</a:t>
                </a: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MJXc-TeX-main-R"/>
                  </a:rPr>
                  <a:t>)</a:t>
                </a:r>
                <a:endPara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endParaRPr lang="fr-FR" sz="1600" b="1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/>
                <a:endParaRPr lang="fr-FR" sz="1600" b="1" dirty="0">
                  <a:solidFill>
                    <a:srgbClr val="000000"/>
                  </a:solidFill>
                  <a:latin typeface="Helvetica Neue"/>
                </a:endParaRPr>
              </a:p>
              <a:p>
                <a:pPr algn="l"/>
                <a:r>
                  <a:rPr lang="fr-FR" sz="1600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	</a:t>
                </a: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" y="513715"/>
                <a:ext cx="8568741" cy="6958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87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4552B8-3B81-448E-B946-7F9C5754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8" y="1029961"/>
            <a:ext cx="76295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345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616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☝️ More nuanced rules can be applied to hyper parameter tuning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Use the </a:t>
            </a:r>
            <a:r>
              <a:rPr lang="en-US" b="1" i="0" dirty="0">
                <a:effectLst/>
                <a:latin typeface="-apple-system"/>
              </a:rPr>
              <a:t>Box-Jenkins method</a:t>
            </a:r>
            <a:endParaRPr lang="en-US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IMPORTANT: more than one model might explain your data.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📚 More details can be found </a:t>
            </a:r>
            <a:r>
              <a:rPr lang="en-US" sz="1600" b="0" i="0" u="none" strike="noStrike" dirty="0">
                <a:effectLst/>
                <a:latin typeface="-apple-system"/>
                <a:hlinkClick r:id="rId2"/>
              </a:rPr>
              <a:t>here</a:t>
            </a:r>
            <a:r>
              <a:rPr lang="en-US" sz="1600" b="0" i="0" dirty="0">
                <a:effectLst/>
                <a:latin typeface="-apple-system"/>
              </a:rPr>
              <a:t> and </a:t>
            </a:r>
            <a:r>
              <a:rPr lang="en-US" sz="1600" b="0" i="0" u="none" strike="noStrike" dirty="0">
                <a:effectLst/>
                <a:latin typeface="-apple-system"/>
                <a:hlinkClick r:id="rId3"/>
              </a:rPr>
              <a:t>here</a:t>
            </a:r>
            <a:endParaRPr lang="en-US" sz="1600" b="0" i="0" u="none" strike="noStrike" dirty="0">
              <a:effectLst/>
              <a:latin typeface="-apple-system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When in doubt, choose the simpler model!</a:t>
            </a: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447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89</a:t>
            </a:fld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01C553-95BA-4E9C-B726-BE4C93DF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01" y="336002"/>
            <a:ext cx="6921829" cy="46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5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7367905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endParaRPr lang="fr-FR" b="1" dirty="0">
              <a:solidFill>
                <a:srgbClr val="000000"/>
              </a:solidFill>
              <a:latin typeface="News Cycl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News Cycle"/>
              </a:rPr>
              <a:t>		</a:t>
            </a:r>
          </a:p>
          <a:p>
            <a:pPr algn="l"/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179324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A66893-082E-4968-B562-F9DCB8A3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339743"/>
            <a:ext cx="76866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96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Performance </a:t>
            </a:r>
            <a:r>
              <a:rPr lang="fr-FR" sz="1600" b="1" i="0" dirty="0" err="1">
                <a:solidFill>
                  <a:srgbClr val="000000"/>
                </a:solidFill>
                <a:effectLst/>
                <a:latin typeface="News Cycle"/>
              </a:rPr>
              <a:t>metrics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- </a:t>
            </a:r>
            <a:r>
              <a:rPr lang="fr-FR" sz="1600" b="1" i="0" dirty="0" err="1">
                <a:solidFill>
                  <a:srgbClr val="000000"/>
                </a:solidFill>
                <a:effectLst/>
                <a:latin typeface="News Cycle"/>
              </a:rPr>
              <a:t>Akaike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 Information </a:t>
            </a:r>
            <a:r>
              <a:rPr lang="fr-FR" sz="1600" b="1" i="0" dirty="0" err="1">
                <a:solidFill>
                  <a:srgbClr val="000000"/>
                </a:solidFill>
                <a:effectLst/>
                <a:latin typeface="News Cycle"/>
              </a:rPr>
              <a:t>Criterion</a:t>
            </a:r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90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176109-6D8E-41FE-8D19-A2BDF484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60525"/>
            <a:ext cx="5279546" cy="30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85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214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can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also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use 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auto_arima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to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GridSearch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the hyper-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parameters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JXc-TeX-math-I"/>
              </a:rPr>
              <a:t>q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🥳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91</a:t>
            </a:fld>
            <a:endParaRPr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C82BFBD-7817-4665-BD9A-5D1E60BC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56" y="1523375"/>
            <a:ext cx="6941946" cy="35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162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616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⚠️ Several models have similar AIC values around -570.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Any of them might be the "true" underlying process</a:t>
            </a: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dirty="0">
                <a:latin typeface="-apple-system"/>
              </a:rPr>
              <a:t>	</a:t>
            </a:r>
            <a:r>
              <a:rPr lang="en-US" sz="1600" b="0" i="0" dirty="0">
                <a:effectLst/>
                <a:latin typeface="-apple-system"/>
              </a:rPr>
              <a:t>👉 When in doubt, pick the simplest model.</a:t>
            </a:r>
          </a:p>
          <a:p>
            <a:pPr algn="l"/>
            <a:r>
              <a:rPr lang="en-US" sz="1600" b="0" i="0" dirty="0">
                <a:effectLst/>
                <a:latin typeface="MJXc-TeX-math-I"/>
              </a:rPr>
              <a:t>	ARIMA</a:t>
            </a:r>
            <a:r>
              <a:rPr lang="en-US" sz="1600" b="0" i="0" dirty="0">
                <a:effectLst/>
                <a:latin typeface="MJXc-TeX-main-R"/>
              </a:rPr>
              <a:t>(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th-I"/>
              </a:rPr>
              <a:t>p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JXc-TeX-main-R"/>
              </a:rPr>
              <a:t>=0</a:t>
            </a:r>
            <a:r>
              <a:rPr lang="en-US" sz="1600" b="0" i="0" dirty="0">
                <a:effectLst/>
                <a:latin typeface="MJXc-TeX-main-R"/>
              </a:rPr>
              <a:t>,</a:t>
            </a:r>
            <a:r>
              <a:rPr lang="en-US" sz="1600" b="0" i="0" dirty="0">
                <a:solidFill>
                  <a:srgbClr val="008000"/>
                </a:solidFill>
                <a:effectLst/>
                <a:latin typeface="MJXc-TeX-math-I"/>
              </a:rPr>
              <a:t>d</a:t>
            </a:r>
            <a:r>
              <a:rPr lang="en-US" sz="1600" b="0" i="0" dirty="0">
                <a:solidFill>
                  <a:srgbClr val="008000"/>
                </a:solidFill>
                <a:effectLst/>
                <a:latin typeface="MJXc-TeX-main-R"/>
              </a:rPr>
              <a:t>=1</a:t>
            </a:r>
            <a:r>
              <a:rPr lang="en-US" sz="1600" b="0" i="0" dirty="0">
                <a:effectLst/>
                <a:latin typeface="MJXc-TeX-main-R"/>
              </a:rPr>
              <a:t>,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MJXc-TeX-math-I"/>
              </a:rPr>
              <a:t>q</a:t>
            </a:r>
            <a:r>
              <a:rPr lang="en-US" sz="1600" b="0" i="0" dirty="0">
                <a:solidFill>
                  <a:srgbClr val="0000FF"/>
                </a:solidFill>
                <a:effectLst/>
                <a:latin typeface="MJXc-TeX-main-R"/>
              </a:rPr>
              <a:t>=1</a:t>
            </a:r>
            <a:r>
              <a:rPr lang="en-US" sz="1600" b="0" i="0" dirty="0">
                <a:effectLst/>
                <a:latin typeface="MJXc-TeX-main-R"/>
              </a:rPr>
              <a:t>)</a:t>
            </a:r>
            <a:endParaRPr lang="en-US" sz="1600" b="0" i="0" dirty="0">
              <a:effectLst/>
              <a:latin typeface="-apple-system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472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-apple-system"/>
              </a:rPr>
              <a:t>Evaluate performance</a:t>
            </a:r>
            <a:endParaRPr lang="en-US" sz="1600" b="0" i="0" dirty="0">
              <a:effectLst/>
              <a:latin typeface="-apple-system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8326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plot_predict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()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glance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predictions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834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plot_predict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()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glance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our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predictions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95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4B0201-2156-4DEB-8DC7-86497E22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607694"/>
            <a:ext cx="75438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19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Use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forecast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properly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forecasts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and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uncertainty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intervals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96</a:t>
            </a:fld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D94AD4-3D13-4616-83BB-A8825F58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8" y="1812925"/>
            <a:ext cx="77533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250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Use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forecast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properly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forecasts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and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uncertainty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intervals</a:t>
            </a: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b="0" i="0" dirty="0">
              <a:effectLst/>
              <a:latin typeface="-apple-system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97</a:t>
            </a:fld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D94AD4-3D13-4616-83BB-A8825F58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8" y="1812925"/>
            <a:ext cx="77533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78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4691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98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16EEEA-E6C1-4C7F-B8AD-0C1272860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8" y="1333120"/>
            <a:ext cx="76485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348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6659" y="513715"/>
            <a:ext cx="8568741" cy="4691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News Cycle"/>
              </a:rPr>
              <a:t>	</a:t>
            </a:r>
            <a:endParaRPr lang="fr-FR" sz="1600" b="1" dirty="0">
              <a:solidFill>
                <a:srgbClr val="000000"/>
              </a:solidFill>
              <a:latin typeface="News Cycl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News Cycle"/>
            </a:endParaRPr>
          </a:p>
          <a:p>
            <a:br>
              <a:rPr lang="fr-FR" sz="1600" dirty="0"/>
            </a:br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fr-FR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fr-FR" sz="16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431" y="54610"/>
            <a:ext cx="559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Bénéfices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1" y="106070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2835" y="0"/>
                </a:lnTo>
              </a:path>
            </a:pathLst>
          </a:custGeom>
          <a:ln w="12192">
            <a:solidFill>
              <a:srgbClr val="CF00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7335" y="4879568"/>
            <a:ext cx="2258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99</a:t>
            </a:fld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DEA73C-3925-4AA7-9E32-2BDBD1C2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3120"/>
            <a:ext cx="7772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5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6334</TotalTime>
  <Words>5347</Words>
  <Application>Microsoft Office PowerPoint</Application>
  <PresentationFormat>Personnalisé</PresentationFormat>
  <Paragraphs>2638</Paragraphs>
  <Slides>170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170</vt:i4>
      </vt:variant>
    </vt:vector>
  </HeadingPairs>
  <TitlesOfParts>
    <vt:vector size="184" baseType="lpstr">
      <vt:lpstr>-apple-system</vt:lpstr>
      <vt:lpstr>Arial</vt:lpstr>
      <vt:lpstr>Calibri</vt:lpstr>
      <vt:lpstr>Cambria Math</vt:lpstr>
      <vt:lpstr>Helvetica Neue</vt:lpstr>
      <vt:lpstr>Lato</vt:lpstr>
      <vt:lpstr>MJXc-TeX-main-R</vt:lpstr>
      <vt:lpstr>MJXc-TeX-math-I</vt:lpstr>
      <vt:lpstr>News Cycle</vt:lpstr>
      <vt:lpstr>Tahoma</vt:lpstr>
      <vt:lpstr>Trebuchet MS</vt:lpstr>
      <vt:lpstr>var(--jp-code-font-family)</vt:lpstr>
      <vt:lpstr>var(--jp-content-font-family)</vt:lpstr>
      <vt:lpstr>Office Theme</vt:lpstr>
      <vt:lpstr>«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 de la Charte Powerpoint (Titre)</dc:title>
  <dc:creator>YAMDJEU TIABO Yannick;HANAU Marion;Remi THOUVENIN</dc:creator>
  <cp:lastModifiedBy>yannick yamdjeu</cp:lastModifiedBy>
  <cp:revision>462</cp:revision>
  <dcterms:created xsi:type="dcterms:W3CDTF">2021-06-16T21:34:23Z</dcterms:created>
  <dcterms:modified xsi:type="dcterms:W3CDTF">2023-01-27T09:47:27Z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2020-04-04T00:00:00Z</vt:filetime>
  </property>
  <property fmtid="{D5CDD505-2E9C-101B-9397-08002B2CF9AE}" pid="3" name="Creator">
    <vt:lpwstr>Microsoft® PowerPoint® pour Office 365</vt:lpwstr>
  </property>
  <property fmtid="{D5CDD505-2E9C-101B-9397-08002B2CF9AE}" pid="4" name="LastSaved">
    <vt:filetime>2021-06-16T00:00:00Z</vt:filetime>
  </property>
</Properties>
</file>